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9"/>
  </p:notesMasterIdLst>
  <p:sldIdLst>
    <p:sldId id="256" r:id="rId2"/>
    <p:sldId id="331" r:id="rId3"/>
    <p:sldId id="329" r:id="rId4"/>
    <p:sldId id="330" r:id="rId5"/>
    <p:sldId id="328" r:id="rId6"/>
    <p:sldId id="258" r:id="rId7"/>
    <p:sldId id="259" r:id="rId8"/>
    <p:sldId id="334"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323" r:id="rId35"/>
    <p:sldId id="285" r:id="rId36"/>
    <p:sldId id="286" r:id="rId37"/>
    <p:sldId id="287" r:id="rId38"/>
    <p:sldId id="288" r:id="rId39"/>
    <p:sldId id="289" r:id="rId40"/>
    <p:sldId id="290" r:id="rId41"/>
    <p:sldId id="324" r:id="rId42"/>
    <p:sldId id="325" r:id="rId43"/>
    <p:sldId id="291" r:id="rId44"/>
    <p:sldId id="292" r:id="rId45"/>
    <p:sldId id="293" r:id="rId46"/>
    <p:sldId id="294" r:id="rId47"/>
    <p:sldId id="326" r:id="rId48"/>
    <p:sldId id="295"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7" r:id="rId74"/>
    <p:sldId id="321" r:id="rId75"/>
    <p:sldId id="332" r:id="rId76"/>
    <p:sldId id="322" r:id="rId77"/>
    <p:sldId id="333" r:id="rId7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85" autoAdjust="0"/>
    <p:restoredTop sz="94598" autoAdjust="0"/>
  </p:normalViewPr>
  <p:slideViewPr>
    <p:cSldViewPr snapToGrid="0">
      <p:cViewPr varScale="1">
        <p:scale>
          <a:sx n="81" d="100"/>
          <a:sy n="81" d="100"/>
        </p:scale>
        <p:origin x="6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06B3751-62EB-4A48-8625-2DDABE41A4AF}" type="datetimeFigureOut">
              <a:rPr lang="fa-IR" smtClean="0"/>
              <a:t>03/07/1445</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63824F9-4F5A-4FDE-9C4E-D9F0ADF79D9D}" type="slidenum">
              <a:rPr lang="fa-IR" smtClean="0"/>
              <a:t>‹#›</a:t>
            </a:fld>
            <a:endParaRPr lang="fa-IR"/>
          </a:p>
        </p:txBody>
      </p:sp>
    </p:spTree>
    <p:extLst>
      <p:ext uri="{BB962C8B-B14F-4D97-AF65-F5344CB8AC3E}">
        <p14:creationId xmlns:p14="http://schemas.microsoft.com/office/powerpoint/2010/main" val="7977836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63824F9-4F5A-4FDE-9C4E-D9F0ADF79D9D}" type="slidenum">
              <a:rPr lang="fa-IR" smtClean="0"/>
              <a:t>1</a:t>
            </a:fld>
            <a:endParaRPr lang="fa-IR"/>
          </a:p>
        </p:txBody>
      </p:sp>
    </p:spTree>
    <p:extLst>
      <p:ext uri="{BB962C8B-B14F-4D97-AF65-F5344CB8AC3E}">
        <p14:creationId xmlns:p14="http://schemas.microsoft.com/office/powerpoint/2010/main" val="200195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63824F9-4F5A-4FDE-9C4E-D9F0ADF79D9D}" type="slidenum">
              <a:rPr lang="fa-IR" smtClean="0"/>
              <a:t>9</a:t>
            </a:fld>
            <a:endParaRPr lang="fa-IR"/>
          </a:p>
        </p:txBody>
      </p:sp>
    </p:spTree>
    <p:extLst>
      <p:ext uri="{BB962C8B-B14F-4D97-AF65-F5344CB8AC3E}">
        <p14:creationId xmlns:p14="http://schemas.microsoft.com/office/powerpoint/2010/main" val="379947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AD6F33-479A-4A74-A71E-F801C8ABCD21}"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321510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AC26CD-BCC3-4FF2-AC45-25CB6B7D3B6E}"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311304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AB6D70-CC6E-4374-9F51-74C982958F67}"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262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E2C7D9-836A-49A0-B276-C90E96E4C323}"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2266172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546ECF-01A9-43E8-B029-24B7F47A1E47}"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7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98483-CB66-4BD3-8CF3-E66FA9151D8F}"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1236039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3E7711-8DF0-43C4-8DB0-F2A062B7A0AE}"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20056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C00DA4-7B1F-46E7-B8B8-7F1F806DB472}"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8680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C0861E-592D-4D82-BEE1-74DE0CAB7AD4}"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11221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567E9-59D0-467F-A6DF-EF0CABC00870}" type="datetime1">
              <a:rPr lang="fa-IR" smtClean="0"/>
              <a:t>03/07/1445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396659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133A9A-4D34-4DF8-B0E7-70B8D22829CA}" type="datetime1">
              <a:rPr lang="fa-IR" smtClean="0"/>
              <a:t>03/07/1445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319237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2218D-8133-422B-9590-AAC5D46DC75D}" type="datetime1">
              <a:rPr lang="fa-IR" smtClean="0"/>
              <a:t>03/07/1445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422494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DDCF3-C6CF-4447-B412-A7DACE9581FC}" type="datetime1">
              <a:rPr lang="fa-IR" smtClean="0"/>
              <a:t>03/07/1445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342387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CB413-1E26-41C1-A6B0-0B2F2FD8A528}" type="datetime1">
              <a:rPr lang="fa-IR" smtClean="0"/>
              <a:t>03/07/1445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291518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D162E4-EAE7-4892-A291-400BBE7D9FCA}" type="datetime1">
              <a:rPr lang="fa-IR" smtClean="0"/>
              <a:t>03/07/1445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105675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4D991-2876-4D70-AA43-5002F98DF89B}" type="datetime1">
              <a:rPr lang="fa-IR" smtClean="0"/>
              <a:t>03/07/1445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C80A331-040A-4A34-8604-D5C6A96FD80B}" type="slidenum">
              <a:rPr lang="fa-IR" smtClean="0"/>
              <a:t>‹#›</a:t>
            </a:fld>
            <a:endParaRPr lang="fa-IR"/>
          </a:p>
        </p:txBody>
      </p:sp>
    </p:spTree>
    <p:extLst>
      <p:ext uri="{BB962C8B-B14F-4D97-AF65-F5344CB8AC3E}">
        <p14:creationId xmlns:p14="http://schemas.microsoft.com/office/powerpoint/2010/main" val="120129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90E28C-FBEB-4CBB-AA4E-85354E2BB570}" type="datetime1">
              <a:rPr lang="fa-IR" smtClean="0"/>
              <a:t>03/07/1445</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80A331-040A-4A34-8604-D5C6A96FD80B}" type="slidenum">
              <a:rPr lang="fa-IR" smtClean="0"/>
              <a:t>‹#›</a:t>
            </a:fld>
            <a:endParaRPr lang="fa-IR"/>
          </a:p>
        </p:txBody>
      </p:sp>
    </p:spTree>
    <p:extLst>
      <p:ext uri="{BB962C8B-B14F-4D97-AF65-F5344CB8AC3E}">
        <p14:creationId xmlns:p14="http://schemas.microsoft.com/office/powerpoint/2010/main" val="315099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5158" y="742272"/>
            <a:ext cx="8653848" cy="4154984"/>
          </a:xfrm>
          <a:prstGeom prst="rect">
            <a:avLst/>
          </a:prstGeom>
          <a:noFill/>
        </p:spPr>
        <p:txBody>
          <a:bodyPr wrap="square" rtlCol="1">
            <a:spAutoFit/>
          </a:bodyPr>
          <a:lstStyle/>
          <a:p>
            <a:pPr algn="ctr"/>
            <a:endParaRPr lang="fa-IR" sz="3200" dirty="0">
              <a:cs typeface="B Titr" panose="00000700000000000000" pitchFamily="2" charset="-78"/>
            </a:endParaRPr>
          </a:p>
          <a:p>
            <a:pPr algn="ctr"/>
            <a:endParaRPr lang="fa-IR" sz="4400" dirty="0">
              <a:cs typeface="B Titr" panose="00000700000000000000" pitchFamily="2" charset="-78"/>
            </a:endParaRPr>
          </a:p>
          <a:p>
            <a:pPr algn="ctr"/>
            <a:endParaRPr lang="fa-IR" sz="4400" dirty="0">
              <a:cs typeface="B Titr" panose="00000700000000000000" pitchFamily="2" charset="-78"/>
            </a:endParaRPr>
          </a:p>
          <a:p>
            <a:pPr algn="ctr"/>
            <a:endParaRPr lang="fa-IR" sz="4400" dirty="0">
              <a:cs typeface="B Titr" panose="00000700000000000000" pitchFamily="2" charset="-78"/>
            </a:endParaRPr>
          </a:p>
          <a:p>
            <a:pPr algn="ctr"/>
            <a:r>
              <a:rPr lang="fa-IR" sz="4400" dirty="0">
                <a:cs typeface="B Titr" panose="00000700000000000000" pitchFamily="2" charset="-78"/>
              </a:rPr>
              <a:t>به نام یگانه مهندس هستی </a:t>
            </a:r>
          </a:p>
          <a:p>
            <a:pPr algn="ctr"/>
            <a:endParaRPr lang="fa-IR" sz="2800" dirty="0">
              <a:cs typeface="B Titr" panose="00000700000000000000" pitchFamily="2" charset="-78"/>
            </a:endParaRPr>
          </a:p>
          <a:p>
            <a:pPr algn="ctr"/>
            <a:r>
              <a:rPr lang="fa-IR" sz="2800" dirty="0">
                <a:cs typeface="B Titr" panose="00000700000000000000" pitchFamily="2" charset="-78"/>
              </a:rPr>
              <a:t>	</a:t>
            </a:r>
          </a:p>
        </p:txBody>
      </p:sp>
    </p:spTree>
    <p:extLst>
      <p:ext uri="{BB962C8B-B14F-4D97-AF65-F5344CB8AC3E}">
        <p14:creationId xmlns:p14="http://schemas.microsoft.com/office/powerpoint/2010/main" val="274168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512" y="344241"/>
            <a:ext cx="8596668" cy="6325500"/>
          </a:xfrm>
        </p:spPr>
        <p:txBody>
          <a:bodyPr>
            <a:normAutofit/>
          </a:bodyPr>
          <a:lstStyle/>
          <a:p>
            <a:pPr marL="0" indent="0">
              <a:buNone/>
            </a:pPr>
            <a:r>
              <a:rPr lang="fa-IR" sz="3600" dirty="0">
                <a:solidFill>
                  <a:schemeClr val="tx1"/>
                </a:solidFill>
                <a:cs typeface="B Titr" panose="00000700000000000000" pitchFamily="2" charset="-78"/>
              </a:rPr>
              <a:t>2-انـواع سند :</a:t>
            </a:r>
          </a:p>
          <a:p>
            <a:pPr marL="0" indent="0">
              <a:buNone/>
            </a:pPr>
            <a:r>
              <a:rPr lang="fa-IR" sz="2000" b="1" dirty="0">
                <a:cs typeface="B Nazanin" panose="00000400000000000000" pitchFamily="2" charset="-78"/>
              </a:rPr>
              <a:t>-سند مشاع: سند بخشی از ملک شش دانگ مشترک است (مالکین در هر ذره آن مشترک اند)</a:t>
            </a:r>
          </a:p>
          <a:p>
            <a:pPr marL="0" indent="0">
              <a:buNone/>
            </a:pPr>
            <a:r>
              <a:rPr lang="fa-IR" sz="2000" b="1" dirty="0">
                <a:cs typeface="B Nazanin" panose="00000400000000000000" pitchFamily="2" charset="-78"/>
              </a:rPr>
              <a:t>-سند مفروز: مربوط به کل ملک  شش دانگ  با حدود مشخص شده است</a:t>
            </a:r>
          </a:p>
          <a:p>
            <a:pPr marL="0" indent="0">
              <a:buNone/>
            </a:pPr>
            <a:r>
              <a:rPr lang="fa-IR" sz="2000" b="1" dirty="0">
                <a:cs typeface="B Nazanin" panose="00000400000000000000" pitchFamily="2" charset="-78"/>
              </a:rPr>
              <a:t>-سند بنیادی (مصادره ای):  سابقه مصادره دادگاه برای ستاد اجرایی فرمان امام(ره)  و بنیاد مستضعفان وغیره،را دارد</a:t>
            </a:r>
          </a:p>
          <a:p>
            <a:pPr marL="0" indent="0">
              <a:buNone/>
            </a:pPr>
            <a:r>
              <a:rPr lang="fa-IR" sz="2000" b="1" dirty="0">
                <a:cs typeface="B Nazanin" panose="00000400000000000000" pitchFamily="2" charset="-78"/>
              </a:rPr>
              <a:t>-سند اعیان:  برای ساختمان و هر احداثاتی  روی زمین (عرصه)است </a:t>
            </a:r>
          </a:p>
          <a:p>
            <a:pPr marL="0" indent="0">
              <a:buNone/>
            </a:pPr>
            <a:r>
              <a:rPr lang="fa-IR" sz="2000" b="1" dirty="0">
                <a:cs typeface="B Nazanin" panose="00000400000000000000" pitchFamily="2" charset="-78"/>
              </a:rPr>
              <a:t>-سند عرصه: فقط برای زمین است (احتمالا زمین وقفی است و اعیان نیز دارد)</a:t>
            </a:r>
          </a:p>
          <a:p>
            <a:pPr marL="0" indent="0">
              <a:buNone/>
            </a:pPr>
            <a:r>
              <a:rPr lang="fa-IR" sz="2000" b="1" dirty="0">
                <a:cs typeface="B Nazanin" panose="00000400000000000000" pitchFamily="2" charset="-78"/>
              </a:rPr>
              <a:t>-سند وقفی:  عرصه ملک  وقف است و مستاجر اجاره می دهد </a:t>
            </a:r>
          </a:p>
          <a:p>
            <a:pPr marL="0" indent="0">
              <a:buNone/>
            </a:pPr>
            <a:r>
              <a:rPr lang="fa-IR" sz="2000" b="1" dirty="0">
                <a:cs typeface="B Nazanin" panose="00000400000000000000" pitchFamily="2" charset="-78"/>
              </a:rPr>
              <a:t>-سند ورثه ای: بعد فوت مالک برای ورثه مطابق برگه انحصار وراثت ، سند نگرفته اند </a:t>
            </a:r>
          </a:p>
          <a:p>
            <a:pPr marL="0" indent="0">
              <a:buNone/>
            </a:pPr>
            <a:r>
              <a:rPr lang="fa-IR" sz="2000" b="1" dirty="0">
                <a:cs typeface="B Nazanin" panose="00000400000000000000" pitchFamily="2" charset="-78"/>
              </a:rPr>
              <a:t>-سند قولنامه ای:   قرارداد عادی و غیر رسمی  می باشد. </a:t>
            </a:r>
          </a:p>
          <a:p>
            <a:pPr marL="0" indent="0">
              <a:buNone/>
            </a:pPr>
            <a:r>
              <a:rPr lang="fa-IR" sz="2000" b="1" dirty="0">
                <a:cs typeface="B Nazanin" panose="00000400000000000000" pitchFamily="2" charset="-78"/>
              </a:rPr>
              <a:t>-سند المثنی   :  مفقودی ، سرقت ، تخریب یا آتش سوزی سند المثنی و جایگزین صادر می شود .</a:t>
            </a:r>
          </a:p>
          <a:p>
            <a:pPr marL="0" indent="0">
              <a:buNone/>
            </a:pPr>
            <a:r>
              <a:rPr lang="fa-IR" sz="2000" b="1" dirty="0">
                <a:cs typeface="B Nazanin" panose="00000400000000000000" pitchFamily="2" charset="-78"/>
              </a:rPr>
              <a:t>-سند طلق ( آزاد یا  تام یا مطلق ):یعنی مطابق سند در ان آپارتمان یا ملک،  هم صاحب  زمین  و هم اعیان هستید و زمین وقفی نیست و مالک دیگری نیز ندارد.</a:t>
            </a:r>
          </a:p>
          <a:p>
            <a:pPr marL="0" indent="0">
              <a:buNone/>
            </a:pPr>
            <a:endParaRPr lang="fa-IR" dirty="0">
              <a:cs typeface="B Titr" panose="00000700000000000000" pitchFamily="2" charset="-78"/>
            </a:endParaRPr>
          </a:p>
        </p:txBody>
      </p:sp>
    </p:spTree>
    <p:extLst>
      <p:ext uri="{BB962C8B-B14F-4D97-AF65-F5344CB8AC3E}">
        <p14:creationId xmlns:p14="http://schemas.microsoft.com/office/powerpoint/2010/main" val="101932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2" y="494853"/>
            <a:ext cx="9423698" cy="5546510"/>
          </a:xfrm>
        </p:spPr>
        <p:txBody>
          <a:bodyPr>
            <a:normAutofit/>
          </a:bodyPr>
          <a:lstStyle/>
          <a:p>
            <a:pPr marL="0" indent="0" algn="just">
              <a:buNone/>
            </a:pPr>
            <a:r>
              <a:rPr lang="fa-IR" sz="2000" b="1" dirty="0">
                <a:cs typeface="B Nazanin" panose="00000400000000000000" pitchFamily="2" charset="-78"/>
              </a:rPr>
              <a:t>-سند معارض : برای تمام یا بخشی از ملک یا تمام حقوق ارتفاقی ، دو بار سند مالکیت  صادر شده باشد . </a:t>
            </a:r>
          </a:p>
          <a:p>
            <a:pPr marL="0" indent="0" algn="just">
              <a:buNone/>
            </a:pPr>
            <a:r>
              <a:rPr lang="fa-IR" sz="2000" b="1" dirty="0">
                <a:cs typeface="B Nazanin" panose="00000400000000000000" pitchFamily="2" charset="-78"/>
              </a:rPr>
              <a:t>-سند مجعول:  سند جعل شده است</a:t>
            </a:r>
          </a:p>
          <a:p>
            <a:pPr marL="0" indent="0" algn="just">
              <a:buNone/>
            </a:pPr>
            <a:r>
              <a:rPr lang="fa-IR" sz="2000" b="1" dirty="0">
                <a:cs typeface="B Nazanin" panose="00000400000000000000" pitchFamily="2" charset="-78"/>
              </a:rPr>
              <a:t>- سند شورایی : سند عادی که شورای محلی صادر کرده است.</a:t>
            </a:r>
          </a:p>
          <a:p>
            <a:pPr marL="0" indent="0" algn="just">
              <a:buNone/>
            </a:pPr>
            <a:r>
              <a:rPr lang="fa-IR" sz="2000" b="1" dirty="0">
                <a:cs typeface="B Nazanin" panose="00000400000000000000" pitchFamily="2" charset="-78"/>
              </a:rPr>
              <a:t>-سند 147 ی : منظور ماده 147 اصلاحی قانون ثبت است بدلیل موانع قانونی  تنظیم سند برای اعیان و اراضی خاص، مالک و متصرفین  با توافق قولنامه ها ، از اداره ثبت تقاضای صدور سند کرده اند و  طی تشریفات و شرایطی، سند صادر شده است </a:t>
            </a:r>
          </a:p>
          <a:p>
            <a:pPr marL="0" indent="0" algn="just">
              <a:buNone/>
            </a:pPr>
            <a:r>
              <a:rPr lang="fa-IR" sz="2000" b="1" dirty="0">
                <a:cs typeface="B Nazanin" panose="00000400000000000000" pitchFamily="2" charset="-78"/>
              </a:rPr>
              <a:t>- سند ذمه ای :سند حاکی از تعهد مدیون به پرداخت وجه نقد یا تحویل جنس و یا تعهد به فعل معین که دراصطلاحات ثبتی در معنی مقابل اسناد مربوط به معاملات با حق استرداد یا شرطی بکار می رود </a:t>
            </a:r>
          </a:p>
          <a:p>
            <a:pPr marL="0" indent="0" algn="just">
              <a:buNone/>
            </a:pPr>
            <a:r>
              <a:rPr lang="fa-IR" sz="2000" b="1" dirty="0">
                <a:cs typeface="B Nazanin" panose="00000400000000000000" pitchFamily="2" charset="-78"/>
              </a:rPr>
              <a:t>سند اجرای ثبت : سندی که توسط اجرای ثبت توقیف شده یا انتقال داده شود </a:t>
            </a:r>
          </a:p>
          <a:p>
            <a:pPr marL="0" indent="0" algn="just">
              <a:buNone/>
            </a:pPr>
            <a:r>
              <a:rPr lang="fa-IR" sz="2000" b="1" dirty="0">
                <a:cs typeface="B Nazanin" panose="00000400000000000000" pitchFamily="2" charset="-78"/>
              </a:rPr>
              <a:t>-سند انتقال اجرایی: بعد از مزایده مال مورد مزایده به موجب سند رسمی به  برنده مزایده و یا بستانکار منتقل می شود که به آن سند انتقال اجرایی می گویند</a:t>
            </a:r>
          </a:p>
          <a:p>
            <a:pPr marL="0" indent="0" algn="just">
              <a:buNone/>
            </a:pPr>
            <a:r>
              <a:rPr lang="fa-IR" sz="2000" b="1" dirty="0">
                <a:cs typeface="B Nazanin" panose="00000400000000000000" pitchFamily="2" charset="-78"/>
              </a:rPr>
              <a:t>-سند رهنی : سند رسمی که متضمن عقد رهن باشد و بیشتر در رهن غیر منقول بکار  رود</a:t>
            </a:r>
          </a:p>
          <a:p>
            <a:pPr marL="0" indent="0" algn="just">
              <a:buNone/>
            </a:pPr>
            <a:r>
              <a:rPr lang="fa-IR" sz="2000" b="1" dirty="0">
                <a:cs typeface="B Nazanin" panose="00000400000000000000" pitchFamily="2" charset="-78"/>
              </a:rPr>
              <a:t>-سند شرطی : سند رسمی که متضمن بیع شرط باشد که بایع ، ثمن را که وجه نقد  است در موعد مقرر پرداخت نماید و یا شرط دیگری در ان لحاظ شده  است </a:t>
            </a:r>
          </a:p>
          <a:p>
            <a:pPr marL="0" indent="0" algn="just">
              <a:buNone/>
            </a:pPr>
            <a:endParaRPr lang="fa-IR" sz="2400" b="1" dirty="0">
              <a:cs typeface="B Titr" panose="00000700000000000000" pitchFamily="2" charset="-78"/>
            </a:endParaRPr>
          </a:p>
        </p:txBody>
      </p:sp>
    </p:spTree>
    <p:extLst>
      <p:ext uri="{BB962C8B-B14F-4D97-AF65-F5344CB8AC3E}">
        <p14:creationId xmlns:p14="http://schemas.microsoft.com/office/powerpoint/2010/main" val="209609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607" y="634707"/>
            <a:ext cx="9369911" cy="5697117"/>
          </a:xfrm>
        </p:spPr>
        <p:txBody>
          <a:bodyPr>
            <a:normAutofit/>
          </a:bodyPr>
          <a:lstStyle/>
          <a:p>
            <a:pPr marL="0" indent="0">
              <a:buNone/>
            </a:pPr>
            <a:r>
              <a:rPr lang="fa-IR" sz="3000" dirty="0">
                <a:solidFill>
                  <a:schemeClr val="tx1"/>
                </a:solidFill>
                <a:cs typeface="B Titr" panose="00000700000000000000" pitchFamily="2" charset="-78"/>
              </a:rPr>
              <a:t>مشخصـاتی که باید در" دفتـراملاک اداره ثبت " درج باشد شامل:</a:t>
            </a:r>
          </a:p>
          <a:p>
            <a:pPr marL="0" indent="0">
              <a:buNone/>
            </a:pPr>
            <a:r>
              <a:rPr lang="fa-IR" sz="2400" b="1" dirty="0">
                <a:cs typeface="B Nazanin" panose="00000400000000000000" pitchFamily="2" charset="-78"/>
              </a:rPr>
              <a:t>1-	شماره ملک ( پلاک اصلی و فرعی)</a:t>
            </a:r>
          </a:p>
          <a:p>
            <a:pPr marL="0" indent="0">
              <a:buNone/>
            </a:pPr>
            <a:r>
              <a:rPr lang="fa-IR" sz="2400" b="1" dirty="0">
                <a:cs typeface="B Nazanin" panose="00000400000000000000" pitchFamily="2" charset="-78"/>
              </a:rPr>
              <a:t>2-	تـاریخ ثبت ملـک در دفتـر املاک</a:t>
            </a:r>
          </a:p>
          <a:p>
            <a:pPr marL="0" indent="0">
              <a:buNone/>
            </a:pPr>
            <a:r>
              <a:rPr lang="fa-IR" sz="2400" b="1" dirty="0">
                <a:cs typeface="B Nazanin" panose="00000400000000000000" pitchFamily="2" charset="-78"/>
              </a:rPr>
              <a:t>3-	نام و نام خانوادگی و شماره شناسنامه و محل صدور مالک</a:t>
            </a:r>
          </a:p>
          <a:p>
            <a:pPr marL="0" indent="0">
              <a:buNone/>
            </a:pPr>
            <a:r>
              <a:rPr lang="fa-IR" sz="2400" b="1" dirty="0">
                <a:cs typeface="B Nazanin" panose="00000400000000000000" pitchFamily="2" charset="-78"/>
              </a:rPr>
              <a:t>4-	نـوع و مشخصـات ثبتی  ملک و محل وقوع و اجزا و مساحت و شماره قطعه تفکیکی</a:t>
            </a:r>
          </a:p>
          <a:p>
            <a:pPr marL="0" indent="0">
              <a:buNone/>
            </a:pPr>
            <a:r>
              <a:rPr lang="fa-IR" sz="2400" b="1" dirty="0">
                <a:cs typeface="B Nazanin" panose="00000400000000000000" pitchFamily="2" charset="-78"/>
              </a:rPr>
              <a:t>5-	حـدود اربعه ملـک</a:t>
            </a:r>
          </a:p>
          <a:p>
            <a:pPr marL="0" indent="0">
              <a:buNone/>
            </a:pPr>
            <a:r>
              <a:rPr lang="fa-IR" sz="2400" b="1" dirty="0">
                <a:cs typeface="B Nazanin" panose="00000400000000000000" pitchFamily="2" charset="-78"/>
              </a:rPr>
              <a:t>6-	بهـای ملک</a:t>
            </a:r>
          </a:p>
          <a:p>
            <a:pPr marL="0" indent="0">
              <a:buNone/>
            </a:pPr>
            <a:r>
              <a:rPr lang="fa-IR" sz="2400" b="1" dirty="0">
                <a:cs typeface="B Nazanin" panose="00000400000000000000" pitchFamily="2" charset="-78"/>
              </a:rPr>
              <a:t>7-	حقـوق عینیـه ( انتفـاعی و ارتفـاقی و..) اشخـاص در ملـک و املاک مجـاور نسبت به یکدیگر دارند.</a:t>
            </a:r>
          </a:p>
          <a:p>
            <a:pPr marL="0" indent="0">
              <a:buNone/>
            </a:pPr>
            <a:endParaRPr lang="fa-IR" sz="2400" dirty="0">
              <a:cs typeface="B Nazanin" panose="00000400000000000000" pitchFamily="2" charset="-78"/>
            </a:endParaRPr>
          </a:p>
        </p:txBody>
      </p:sp>
    </p:spTree>
    <p:extLst>
      <p:ext uri="{BB962C8B-B14F-4D97-AF65-F5344CB8AC3E}">
        <p14:creationId xmlns:p14="http://schemas.microsoft.com/office/powerpoint/2010/main" val="298276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Alizadeh\AppData\Local\Microsoft\Windows\Temporary Internet Files\Content.Word\IMG_20190525_143107_294.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905948" y="150606"/>
            <a:ext cx="3291841" cy="3980330"/>
          </a:xfrm>
          <a:prstGeom prst="rect">
            <a:avLst/>
          </a:prstGeom>
          <a:noFill/>
          <a:ln>
            <a:noFill/>
          </a:ln>
        </p:spPr>
      </p:pic>
      <p:pic>
        <p:nvPicPr>
          <p:cNvPr id="5" name="Picture 4" descr="C:\Users\Alizadeh\AppData\Local\Microsoft\Windows\Temporary Internet Files\Content.Word\IMG_20190525_144651_56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325" y="2302135"/>
            <a:ext cx="5270986" cy="4086635"/>
          </a:xfrm>
          <a:prstGeom prst="rect">
            <a:avLst/>
          </a:prstGeom>
          <a:noFill/>
          <a:ln>
            <a:noFill/>
          </a:ln>
        </p:spPr>
      </p:pic>
    </p:spTree>
    <p:extLst>
      <p:ext uri="{BB962C8B-B14F-4D97-AF65-F5344CB8AC3E}">
        <p14:creationId xmlns:p14="http://schemas.microsoft.com/office/powerpoint/2010/main" val="2431348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033" y="376518"/>
            <a:ext cx="8875969" cy="6207161"/>
          </a:xfrm>
        </p:spPr>
        <p:txBody>
          <a:bodyPr/>
          <a:lstStyle/>
          <a:p>
            <a:pPr marL="0" indent="0">
              <a:buNone/>
            </a:pPr>
            <a:r>
              <a:rPr lang="fa-IR" sz="3200" dirty="0">
                <a:solidFill>
                  <a:schemeClr val="tx1"/>
                </a:solidFill>
                <a:cs typeface="B Titr" panose="00000700000000000000" pitchFamily="2" charset="-78"/>
              </a:rPr>
              <a:t>نمونـه سنـدتک بـرگی:</a:t>
            </a:r>
          </a:p>
          <a:p>
            <a:pPr marL="0" indent="0">
              <a:buNone/>
            </a:pPr>
            <a:endParaRPr lang="en-US" sz="28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cs typeface="B Titr" panose="00000700000000000000" pitchFamily="2" charset="-78"/>
            </a:endParaRPr>
          </a:p>
          <a:p>
            <a:pPr marL="0" indent="0">
              <a:buNone/>
            </a:pPr>
            <a:endParaRPr lang="fa-IR" dirty="0">
              <a:cs typeface="B Nazanin" panose="00000400000000000000" pitchFamily="2" charset="-78"/>
            </a:endParaRPr>
          </a:p>
        </p:txBody>
      </p:sp>
      <p:pic>
        <p:nvPicPr>
          <p:cNvPr id="4" name="Picture 3" descr="C:\Users\Alizadeh\AppData\Local\Microsoft\Windows\Temporary Internet Files\Content.Word\IMG_20190525_143040_80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242" y="1306485"/>
            <a:ext cx="5332057" cy="3077826"/>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966541" y="2587213"/>
            <a:ext cx="3521703" cy="3996466"/>
          </a:xfrm>
          <a:prstGeom prst="rect">
            <a:avLst/>
          </a:prstGeom>
          <a:noFill/>
        </p:spPr>
      </p:pic>
    </p:spTree>
    <p:extLst>
      <p:ext uri="{BB962C8B-B14F-4D97-AF65-F5344CB8AC3E}">
        <p14:creationId xmlns:p14="http://schemas.microsoft.com/office/powerpoint/2010/main" val="386113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04" y="107576"/>
            <a:ext cx="9563548" cy="6648226"/>
          </a:xfrm>
        </p:spPr>
        <p:txBody>
          <a:bodyPr>
            <a:normAutofit fontScale="92500" lnSpcReduction="10000"/>
          </a:bodyPr>
          <a:lstStyle/>
          <a:p>
            <a:pPr marL="0" indent="0">
              <a:buNone/>
            </a:pPr>
            <a:r>
              <a:rPr lang="fa-IR" dirty="0"/>
              <a:t>     </a:t>
            </a:r>
            <a:r>
              <a:rPr lang="fa-IR" sz="3500" dirty="0">
                <a:solidFill>
                  <a:schemeClr val="tx1"/>
                </a:solidFill>
                <a:cs typeface="B Titr" panose="00000700000000000000" pitchFamily="2" charset="-78"/>
              </a:rPr>
              <a:t>نکات لازم به بررسی در سند مالکیت  کتابچه ای:</a:t>
            </a:r>
          </a:p>
          <a:p>
            <a:pPr marL="0" indent="0" algn="just">
              <a:buNone/>
            </a:pPr>
            <a:r>
              <a:rPr lang="fa-IR" sz="2600" b="1" dirty="0">
                <a:cs typeface="B Nazanin" panose="00000400000000000000" pitchFamily="2" charset="-78"/>
              </a:rPr>
              <a:t>-    سالـم بودن اصـل سنـد </a:t>
            </a:r>
          </a:p>
          <a:p>
            <a:pPr marL="0" indent="0" algn="just">
              <a:buNone/>
            </a:pPr>
            <a:r>
              <a:rPr lang="fa-IR" sz="2600" b="1" dirty="0">
                <a:cs typeface="B Nazanin" panose="00000400000000000000" pitchFamily="2" charset="-78"/>
              </a:rPr>
              <a:t>-	منگولـه سنـد و نخ کشـی، دست نخورده باشد </a:t>
            </a:r>
          </a:p>
          <a:p>
            <a:pPr marL="0" indent="0" algn="just">
              <a:buNone/>
            </a:pPr>
            <a:r>
              <a:rPr lang="fa-IR" sz="2600" b="1" dirty="0">
                <a:cs typeface="B Nazanin" panose="00000400000000000000" pitchFamily="2" charset="-78"/>
              </a:rPr>
              <a:t>-	اوراق مـربوط به آن  دفتـرچه سند بوده و شمـاره سریـال اوراق یکسـان باشد </a:t>
            </a:r>
          </a:p>
          <a:p>
            <a:pPr marL="0" indent="0" algn="just">
              <a:buNone/>
            </a:pPr>
            <a:r>
              <a:rPr lang="fa-IR" sz="2600" b="1" dirty="0">
                <a:cs typeface="B Nazanin" panose="00000400000000000000" pitchFamily="2" charset="-78"/>
              </a:rPr>
              <a:t>-	کنتـرل تعداد صفحـات و تغییرات در ملاحظات که دارای مهر و امضاء باشد </a:t>
            </a:r>
          </a:p>
          <a:p>
            <a:pPr marL="0" indent="0" algn="just">
              <a:buNone/>
            </a:pPr>
            <a:r>
              <a:rPr lang="fa-IR" sz="2600" b="1" dirty="0">
                <a:cs typeface="B Nazanin" panose="00000400000000000000" pitchFamily="2" charset="-78"/>
              </a:rPr>
              <a:t>-	نـداشتن خدشه ( بـدون قلـم خـوردگی و با یک خط و یک قلم نوشته شود)</a:t>
            </a:r>
          </a:p>
          <a:p>
            <a:pPr marL="0" indent="0" algn="just">
              <a:buNone/>
            </a:pPr>
            <a:r>
              <a:rPr lang="fa-IR" sz="2600" b="1" dirty="0">
                <a:cs typeface="B Nazanin" panose="00000400000000000000" pitchFamily="2" charset="-78"/>
              </a:rPr>
              <a:t>-	انطبـاق منـدرجات با سـایر مدارک </a:t>
            </a:r>
          </a:p>
          <a:p>
            <a:pPr marL="0" indent="0" algn="just">
              <a:buNone/>
            </a:pPr>
            <a:r>
              <a:rPr lang="fa-IR" sz="2600" b="1" dirty="0">
                <a:cs typeface="B Nazanin" panose="00000400000000000000" pitchFamily="2" charset="-78"/>
              </a:rPr>
              <a:t>-	تعـداد جلـد سنـد بـرای شش دانـگ  (و بررسی سهم و انطباق با کل سهم )</a:t>
            </a:r>
          </a:p>
          <a:p>
            <a:pPr marL="0" indent="0" algn="just">
              <a:buNone/>
            </a:pPr>
            <a:r>
              <a:rPr lang="fa-IR" sz="2600" b="1" dirty="0">
                <a:cs typeface="B Nazanin" panose="00000400000000000000" pitchFamily="2" charset="-78"/>
              </a:rPr>
              <a:t>-	ملاحظـه و بـررسی صفحـه نقـل و انتقـالات (نـام آخـرین مالـکین)</a:t>
            </a:r>
          </a:p>
          <a:p>
            <a:pPr marL="0" indent="0" algn="just">
              <a:buNone/>
            </a:pPr>
            <a:r>
              <a:rPr lang="fa-IR" sz="2600" b="1" dirty="0">
                <a:cs typeface="B Nazanin" panose="00000400000000000000" pitchFamily="2" charset="-78"/>
              </a:rPr>
              <a:t>-	وضعیت رهـن و بـازداشت و انتقـال و غیره</a:t>
            </a:r>
          </a:p>
          <a:p>
            <a:pPr marL="0" indent="0" algn="just">
              <a:buNone/>
            </a:pPr>
            <a:r>
              <a:rPr lang="fa-IR" sz="2600" b="1" dirty="0">
                <a:cs typeface="B Nazanin" panose="00000400000000000000" pitchFamily="2" charset="-78"/>
              </a:rPr>
              <a:t>-	قابلیت انتقـال قطعی</a:t>
            </a:r>
          </a:p>
          <a:p>
            <a:pPr marL="0" indent="0" algn="just">
              <a:buNone/>
            </a:pPr>
            <a:r>
              <a:rPr lang="fa-IR" sz="2600" b="1" dirty="0">
                <a:cs typeface="B Nazanin" panose="00000400000000000000" pitchFamily="2" charset="-78"/>
              </a:rPr>
              <a:t>-	کنتـرل اولیـن مالک و وضعیت مصـادره ای از صفحات دوم و سوم سند</a:t>
            </a:r>
          </a:p>
          <a:p>
            <a:pPr marL="0" indent="0" algn="just">
              <a:buNone/>
            </a:pPr>
            <a:r>
              <a:rPr lang="fa-IR" sz="2600" b="1" dirty="0">
                <a:cs typeface="B Nazanin" panose="00000400000000000000" pitchFamily="2" charset="-78"/>
              </a:rPr>
              <a:t>-	انطبـاق بررسی اعداد و حـروف پلاک ثبتـی در صفحـات مختلف (ص 2و3)</a:t>
            </a:r>
          </a:p>
          <a:p>
            <a:pPr marL="0" indent="0" algn="just">
              <a:buNone/>
            </a:pPr>
            <a:r>
              <a:rPr lang="fa-IR" sz="2600" b="1" dirty="0">
                <a:cs typeface="B Nazanin" panose="00000400000000000000" pitchFamily="2" charset="-78"/>
              </a:rPr>
              <a:t>-	رویت کـامل اصلاحـات سند ، در بخش ملاحظات با مهـر و امضـاء رسمی</a:t>
            </a:r>
          </a:p>
          <a:p>
            <a:pPr marL="0" indent="0">
              <a:buNone/>
            </a:pPr>
            <a:endParaRPr lang="fa-IR" dirty="0"/>
          </a:p>
        </p:txBody>
      </p:sp>
    </p:spTree>
    <p:extLst>
      <p:ext uri="{BB962C8B-B14F-4D97-AF65-F5344CB8AC3E}">
        <p14:creationId xmlns:p14="http://schemas.microsoft.com/office/powerpoint/2010/main" val="323172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282805"/>
            <a:ext cx="8778105" cy="5908990"/>
          </a:xfrm>
        </p:spPr>
        <p:txBody>
          <a:bodyPr>
            <a:normAutofit/>
          </a:bodyPr>
          <a:lstStyle/>
          <a:p>
            <a:pPr marL="0" indent="0">
              <a:buNone/>
            </a:pPr>
            <a:r>
              <a:rPr lang="fa-IR" sz="4000" dirty="0">
                <a:solidFill>
                  <a:schemeClr val="tx1"/>
                </a:solidFill>
                <a:cs typeface="B Titr" panose="00000700000000000000" pitchFamily="2" charset="-78"/>
              </a:rPr>
              <a:t>3-صـورتجلسـه تفکیـکی   </a:t>
            </a:r>
            <a:endParaRPr lang="en-US" sz="4000" dirty="0">
              <a:solidFill>
                <a:schemeClr val="tx1"/>
              </a:solidFill>
              <a:cs typeface="B Titr" panose="00000700000000000000" pitchFamily="2" charset="-78"/>
            </a:endParaRPr>
          </a:p>
          <a:p>
            <a:pPr marL="0" indent="0">
              <a:buNone/>
            </a:pPr>
            <a:r>
              <a:rPr lang="fa-IR" sz="3200" b="1" dirty="0">
                <a:cs typeface="B Nazanin" panose="00000400000000000000" pitchFamily="2" charset="-78"/>
              </a:rPr>
              <a:t>-  بنچـاق </a:t>
            </a:r>
            <a:endParaRPr lang="en-US" sz="3200" b="1" dirty="0">
              <a:cs typeface="B Nazanin" panose="00000400000000000000" pitchFamily="2" charset="-78"/>
            </a:endParaRPr>
          </a:p>
          <a:p>
            <a:pPr lvl="0">
              <a:buFontTx/>
              <a:buChar char="-"/>
            </a:pPr>
            <a:r>
              <a:rPr lang="fa-IR" sz="3200" b="1" dirty="0">
                <a:cs typeface="B Nazanin" panose="00000400000000000000" pitchFamily="2" charset="-78"/>
              </a:rPr>
              <a:t>بیع نـامه یا مبـایعه نامه </a:t>
            </a:r>
          </a:p>
          <a:p>
            <a:pPr marL="0" indent="0">
              <a:buNone/>
            </a:pPr>
            <a:r>
              <a:rPr lang="fa-IR" sz="3200" dirty="0">
                <a:cs typeface="B Titr" panose="00000700000000000000" pitchFamily="2" charset="-78"/>
              </a:rPr>
              <a:t>نگاهی برمعانی و تفاوت افراز و تفکیک املاک</a:t>
            </a:r>
          </a:p>
          <a:p>
            <a:pPr marL="0" indent="0">
              <a:buNone/>
            </a:pPr>
            <a:endParaRPr lang="fa-IR" sz="3200" dirty="0">
              <a:cs typeface="B Titr" panose="00000700000000000000" pitchFamily="2" charset="-78"/>
            </a:endParaRPr>
          </a:p>
          <a:p>
            <a:pPr>
              <a:buFontTx/>
              <a:buChar char="-"/>
            </a:pPr>
            <a:r>
              <a:rPr lang="fa-IR" sz="2600" b="1" dirty="0">
                <a:cs typeface="B Nazanin" panose="00000400000000000000" pitchFamily="2" charset="-78"/>
              </a:rPr>
              <a:t>1- افراز به معناي تقسيم ارزشي ملك ، طبق سهام مالکین مختلف است.</a:t>
            </a:r>
          </a:p>
          <a:p>
            <a:pPr marL="0" indent="0">
              <a:buNone/>
            </a:pPr>
            <a:endParaRPr lang="fa-IR" sz="2600" b="1" dirty="0">
              <a:cs typeface="B Nazanin" panose="00000400000000000000" pitchFamily="2" charset="-78"/>
            </a:endParaRPr>
          </a:p>
          <a:p>
            <a:pPr>
              <a:buFontTx/>
              <a:buChar char="-"/>
            </a:pPr>
            <a:r>
              <a:rPr lang="fa-IR" sz="2600" b="1" dirty="0">
                <a:cs typeface="B Nazanin" panose="00000400000000000000" pitchFamily="2" charset="-78"/>
              </a:rPr>
              <a:t> 2- تفكيك به معناي جدا نمودن قسمت هاي مختلف ملك است . بطوری که آپارتمان هاي موجود در يك مجموعه ساختماني "تفكيك" (به معني جدا شدن از لحاظ ثبتي) می شوند.</a:t>
            </a:r>
          </a:p>
          <a:p>
            <a:pPr marL="0" indent="0">
              <a:buNone/>
            </a:pPr>
            <a:endParaRPr lang="fa-IR" sz="3200" dirty="0">
              <a:cs typeface="B Titr" panose="00000700000000000000" pitchFamily="2" charset="-78"/>
            </a:endParaRPr>
          </a:p>
        </p:txBody>
      </p:sp>
    </p:spTree>
    <p:extLst>
      <p:ext uri="{BB962C8B-B14F-4D97-AF65-F5344CB8AC3E}">
        <p14:creationId xmlns:p14="http://schemas.microsoft.com/office/powerpoint/2010/main" val="2635104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214" y="53787"/>
            <a:ext cx="8972788" cy="6357770"/>
          </a:xfrm>
        </p:spPr>
        <p:txBody>
          <a:bodyPr>
            <a:normAutofit/>
          </a:bodyPr>
          <a:lstStyle/>
          <a:p>
            <a:pPr marL="0" indent="0" algn="ctr">
              <a:buNone/>
            </a:pPr>
            <a:r>
              <a:rPr lang="fa-IR" sz="3200" dirty="0">
                <a:solidFill>
                  <a:schemeClr val="tx1"/>
                </a:solidFill>
                <a:cs typeface="B Titr" panose="00000700000000000000" pitchFamily="2" charset="-78"/>
              </a:rPr>
              <a:t>5-نگـاهی برمعـانی و تفـاوت افـراز و تفکیک امـلاک</a:t>
            </a:r>
          </a:p>
          <a:p>
            <a:pPr marL="0" indent="0">
              <a:buNone/>
            </a:pPr>
            <a:endParaRPr lang="fa-IR" sz="20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26548094"/>
              </p:ext>
            </p:extLst>
          </p:nvPr>
        </p:nvGraphicFramePr>
        <p:xfrm>
          <a:off x="290456" y="584153"/>
          <a:ext cx="9445214" cy="5497513"/>
        </p:xfrm>
        <a:graphic>
          <a:graphicData uri="http://schemas.openxmlformats.org/drawingml/2006/table">
            <a:tbl>
              <a:tblPr rtl="1" firstRow="1" firstCol="1" bandRow="1">
                <a:tableStyleId>{5940675A-B579-460E-94D1-54222C63F5DA}</a:tableStyleId>
              </a:tblPr>
              <a:tblGrid>
                <a:gridCol w="527124">
                  <a:extLst>
                    <a:ext uri="{9D8B030D-6E8A-4147-A177-3AD203B41FA5}">
                      <a16:colId xmlns:a16="http://schemas.microsoft.com/office/drawing/2014/main" val="20000"/>
                    </a:ext>
                  </a:extLst>
                </a:gridCol>
                <a:gridCol w="3892399">
                  <a:extLst>
                    <a:ext uri="{9D8B030D-6E8A-4147-A177-3AD203B41FA5}">
                      <a16:colId xmlns:a16="http://schemas.microsoft.com/office/drawing/2014/main" val="20001"/>
                    </a:ext>
                  </a:extLst>
                </a:gridCol>
                <a:gridCol w="5025691">
                  <a:extLst>
                    <a:ext uri="{9D8B030D-6E8A-4147-A177-3AD203B41FA5}">
                      <a16:colId xmlns:a16="http://schemas.microsoft.com/office/drawing/2014/main" val="20002"/>
                    </a:ext>
                  </a:extLst>
                </a:gridCol>
              </a:tblGrid>
              <a:tr h="310968">
                <a:tc>
                  <a:txBody>
                    <a:bodyPr/>
                    <a:lstStyle/>
                    <a:p>
                      <a:pPr algn="ctr" rtl="1">
                        <a:lnSpc>
                          <a:spcPct val="115000"/>
                        </a:lnSpc>
                        <a:spcAft>
                          <a:spcPts val="0"/>
                        </a:spcAft>
                      </a:pPr>
                      <a:r>
                        <a:rPr lang="fa-IR" sz="1400" dirty="0">
                          <a:effectLst/>
                          <a:cs typeface="B Titr" panose="00000700000000000000" pitchFamily="2" charset="-78"/>
                        </a:rPr>
                        <a:t>ردیف</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ctr" rtl="1">
                        <a:lnSpc>
                          <a:spcPct val="115000"/>
                        </a:lnSpc>
                        <a:spcAft>
                          <a:spcPts val="0"/>
                        </a:spcAft>
                      </a:pPr>
                      <a:r>
                        <a:rPr lang="fa-IR" sz="1800" dirty="0">
                          <a:effectLst/>
                          <a:cs typeface="B Titr" panose="00000700000000000000" pitchFamily="2" charset="-78"/>
                        </a:rPr>
                        <a:t>افـراز</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ctr" rtl="1">
                        <a:lnSpc>
                          <a:spcPct val="115000"/>
                        </a:lnSpc>
                        <a:spcAft>
                          <a:spcPts val="0"/>
                        </a:spcAft>
                      </a:pPr>
                      <a:r>
                        <a:rPr lang="fa-IR" sz="1800" dirty="0">
                          <a:effectLst/>
                          <a:cs typeface="B Titr" panose="00000700000000000000" pitchFamily="2" charset="-78"/>
                        </a:rPr>
                        <a:t>تفکیـک</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extLst>
                  <a:ext uri="{0D108BD9-81ED-4DB2-BD59-A6C34878D82A}">
                    <a16:rowId xmlns:a16="http://schemas.microsoft.com/office/drawing/2014/main" val="10000"/>
                  </a:ext>
                </a:extLst>
              </a:tr>
              <a:tr h="441554">
                <a:tc>
                  <a:txBody>
                    <a:bodyPr/>
                    <a:lstStyle/>
                    <a:p>
                      <a:pPr algn="ctr" rtl="1">
                        <a:lnSpc>
                          <a:spcPct val="115000"/>
                        </a:lnSpc>
                        <a:spcAft>
                          <a:spcPts val="0"/>
                        </a:spcAft>
                      </a:pPr>
                      <a:r>
                        <a:rPr lang="fa-IR" sz="1600" dirty="0">
                          <a:effectLst/>
                          <a:cs typeface="B Titr" panose="00000700000000000000" pitchFamily="2" charset="-78"/>
                        </a:rPr>
                        <a:t>1</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tabLst>
                          <a:tab pos="216535" algn="l"/>
                        </a:tabLst>
                      </a:pPr>
                      <a:r>
                        <a:rPr lang="fa-IR" sz="1800" b="1" dirty="0">
                          <a:effectLst/>
                          <a:cs typeface="B Nazanin" panose="00000400000000000000" pitchFamily="2" charset="-78"/>
                        </a:rPr>
                        <a:t>	تقسیم مال غیر منقول مشاع بین شرکا (از نظر ارزش نه بعد و مساحت یا بصورت توافقی)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tabLst>
                          <a:tab pos="368300" algn="l"/>
                        </a:tabLst>
                      </a:pPr>
                      <a:r>
                        <a:rPr lang="fa-IR" sz="1800" b="1">
                          <a:effectLst/>
                          <a:cs typeface="B Nazanin" panose="00000400000000000000" pitchFamily="2" charset="-78"/>
                        </a:rPr>
                        <a:t>	تقسیم مال غیر منقول به قطعات کوچکتر، (و هر یک شماره جدید فرعی  برای اخذ سند می گیرند ) </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1"/>
                  </a:ext>
                </a:extLst>
              </a:tr>
              <a:tr h="438960">
                <a:tc>
                  <a:txBody>
                    <a:bodyPr/>
                    <a:lstStyle/>
                    <a:p>
                      <a:pPr algn="ctr" rtl="1">
                        <a:lnSpc>
                          <a:spcPct val="115000"/>
                        </a:lnSpc>
                        <a:spcAft>
                          <a:spcPts val="0"/>
                        </a:spcAft>
                      </a:pPr>
                      <a:r>
                        <a:rPr lang="fa-IR" sz="1600" dirty="0">
                          <a:effectLst/>
                          <a:cs typeface="B Titr" panose="00000700000000000000" pitchFamily="2" charset="-78"/>
                        </a:rPr>
                        <a:t>2</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بعد از افراز سهم خواهان جدا می شود و بقیه ملک مشاع باقی می ماند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tabLst>
                          <a:tab pos="368300" algn="l"/>
                        </a:tabLst>
                      </a:pPr>
                      <a:r>
                        <a:rPr lang="fa-IR" sz="1800" b="1">
                          <a:effectLst/>
                          <a:cs typeface="B Nazanin" panose="00000400000000000000" pitchFamily="2" charset="-78"/>
                        </a:rPr>
                        <a:t>حدود و حقوق ارتفاقی جدید تعریف و با آخرین قطعه انتقالی  سند اولیه باطل می شود</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2"/>
                  </a:ext>
                </a:extLst>
              </a:tr>
              <a:tr h="662331">
                <a:tc>
                  <a:txBody>
                    <a:bodyPr/>
                    <a:lstStyle/>
                    <a:p>
                      <a:pPr algn="ctr" rtl="1">
                        <a:lnSpc>
                          <a:spcPct val="115000"/>
                        </a:lnSpc>
                        <a:spcAft>
                          <a:spcPts val="0"/>
                        </a:spcAft>
                      </a:pPr>
                      <a:r>
                        <a:rPr lang="fa-IR" sz="1600" dirty="0">
                          <a:effectLst/>
                          <a:cs typeface="B Titr" panose="00000700000000000000" pitchFamily="2" charset="-78"/>
                        </a:rPr>
                        <a:t>3</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فقط در مورد املاک مشاع (چند نفر) که رضایت و تفاهم همه برقرار نیست  ، پس در افراز ،وجود حالت اشاعه ضروری است</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a:effectLst/>
                          <a:cs typeface="B Nazanin" panose="00000400000000000000" pitchFamily="2" charset="-78"/>
                        </a:rPr>
                        <a:t>هم در مورد ملک مشاع (چند نفر) با رضایت صورت می گیرد  وهم در ملک غیر مشاع (مالک یک نفر)، پس در تفکیک وجود حالت اشاعه ضروری نیست و ملک با مالک واحد تفکیک می شود مطابق ضوابط تفکیک و شهرداری</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3"/>
                  </a:ext>
                </a:extLst>
              </a:tr>
              <a:tr h="441554">
                <a:tc>
                  <a:txBody>
                    <a:bodyPr/>
                    <a:lstStyle/>
                    <a:p>
                      <a:pPr algn="ctr" rtl="1">
                        <a:lnSpc>
                          <a:spcPct val="115000"/>
                        </a:lnSpc>
                        <a:spcAft>
                          <a:spcPts val="0"/>
                        </a:spcAft>
                      </a:pPr>
                      <a:r>
                        <a:rPr lang="fa-IR" sz="1600" dirty="0">
                          <a:effectLst/>
                          <a:cs typeface="B Titr" panose="00000700000000000000" pitchFamily="2" charset="-78"/>
                        </a:rPr>
                        <a:t>4</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تعیین تکلیف نهایی بعد از پذیرش افراز با رای دادگاه  است با مهلت مقرر برای اعتراض به رای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a:effectLst/>
                          <a:cs typeface="B Nazanin" panose="00000400000000000000" pitchFamily="2" charset="-78"/>
                        </a:rPr>
                        <a:t> بصورت مسامحه مرجع تعیین تکلیف نهایی اداره ثبت است</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4"/>
                  </a:ext>
                </a:extLst>
              </a:tr>
              <a:tr h="454525">
                <a:tc>
                  <a:txBody>
                    <a:bodyPr/>
                    <a:lstStyle/>
                    <a:p>
                      <a:pPr algn="ctr" rtl="1">
                        <a:lnSpc>
                          <a:spcPct val="115000"/>
                        </a:lnSpc>
                        <a:spcAft>
                          <a:spcPts val="0"/>
                        </a:spcAft>
                      </a:pPr>
                      <a:r>
                        <a:rPr lang="fa-IR" sz="1600" dirty="0">
                          <a:effectLst/>
                          <a:cs typeface="B Titr" panose="00000700000000000000" pitchFamily="2" charset="-78"/>
                        </a:rPr>
                        <a:t>5</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فقط مشاع بین دو یا چند نفر</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a:effectLst/>
                          <a:cs typeface="B Nazanin" panose="00000400000000000000" pitchFamily="2" charset="-78"/>
                        </a:rPr>
                        <a:t>مشاع بین دو یا چند نفر   یا   شش دانگ متعلق به یک نفر</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5"/>
                  </a:ext>
                </a:extLst>
              </a:tr>
              <a:tr h="244756">
                <a:tc>
                  <a:txBody>
                    <a:bodyPr/>
                    <a:lstStyle/>
                    <a:p>
                      <a:pPr algn="ctr" rtl="1">
                        <a:lnSpc>
                          <a:spcPct val="115000"/>
                        </a:lnSpc>
                        <a:spcAft>
                          <a:spcPts val="0"/>
                        </a:spcAft>
                      </a:pPr>
                      <a:r>
                        <a:rPr lang="fa-IR" sz="1600" dirty="0">
                          <a:effectLst/>
                          <a:cs typeface="B Titr" panose="00000700000000000000" pitchFamily="2" charset="-78"/>
                        </a:rPr>
                        <a:t>6</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از بین رفتن حالت اشاعه  مابین دو نفرپس از افراز</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a:effectLst/>
                          <a:cs typeface="B Nazanin" panose="00000400000000000000" pitchFamily="2" charset="-78"/>
                        </a:rPr>
                        <a:t>در تفکیک ، سهم همه جدا و ملک کلا از حالت مشاع خارج می شود</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6"/>
                  </a:ext>
                </a:extLst>
              </a:tr>
              <a:tr h="227940">
                <a:tc>
                  <a:txBody>
                    <a:bodyPr/>
                    <a:lstStyle/>
                    <a:p>
                      <a:pPr algn="ctr" rtl="1">
                        <a:lnSpc>
                          <a:spcPct val="115000"/>
                        </a:lnSpc>
                        <a:spcAft>
                          <a:spcPts val="0"/>
                        </a:spcAft>
                      </a:pPr>
                      <a:r>
                        <a:rPr lang="fa-IR" sz="1600" dirty="0">
                          <a:effectLst/>
                          <a:cs typeface="B Titr" panose="00000700000000000000" pitchFamily="2" charset="-78"/>
                        </a:rPr>
                        <a:t>7</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600" b="1" dirty="0">
                          <a:effectLst/>
                          <a:cs typeface="B Nazanin" panose="00000400000000000000" pitchFamily="2" charset="-78"/>
                        </a:rPr>
                        <a:t>طبق سوابق ثبتی ،</a:t>
                      </a:r>
                      <a:r>
                        <a:rPr lang="fa-IR" sz="1800" b="1" dirty="0">
                          <a:effectLst/>
                          <a:cs typeface="B Nazanin" panose="00000400000000000000" pitchFamily="2" charset="-78"/>
                        </a:rPr>
                        <a:t>تصرفات و رعایت حقوق مالکان</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طبق خواسته</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7"/>
                  </a:ext>
                </a:extLst>
              </a:tr>
              <a:tr h="441554">
                <a:tc>
                  <a:txBody>
                    <a:bodyPr/>
                    <a:lstStyle/>
                    <a:p>
                      <a:pPr algn="ctr" rtl="1">
                        <a:lnSpc>
                          <a:spcPct val="115000"/>
                        </a:lnSpc>
                        <a:spcAft>
                          <a:spcPts val="0"/>
                        </a:spcAft>
                      </a:pPr>
                      <a:r>
                        <a:rPr lang="fa-IR" sz="1600" dirty="0">
                          <a:effectLst/>
                          <a:cs typeface="B Titr" panose="00000700000000000000" pitchFamily="2" charset="-78"/>
                        </a:rPr>
                        <a:t>8</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مرجع درخواست افراز ،هم می تواند اداره ثبت و هم دادگاه مربوط محل ملک باشد</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tc>
                  <a:txBody>
                    <a:bodyPr/>
                    <a:lstStyle/>
                    <a:p>
                      <a:pPr algn="r" rtl="1">
                        <a:lnSpc>
                          <a:spcPct val="115000"/>
                        </a:lnSpc>
                        <a:spcAft>
                          <a:spcPts val="0"/>
                        </a:spcAft>
                      </a:pPr>
                      <a:r>
                        <a:rPr lang="fa-IR" sz="1800" b="1" dirty="0">
                          <a:effectLst/>
                          <a:cs typeface="B Nazanin" panose="00000400000000000000" pitchFamily="2" charset="-78"/>
                        </a:rPr>
                        <a:t>مرجع درخواست تفکیک اداره ثبت محل وقوع ملک است</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57099" marR="57099"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69046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7147817"/>
              </p:ext>
            </p:extLst>
          </p:nvPr>
        </p:nvGraphicFramePr>
        <p:xfrm>
          <a:off x="742278" y="215152"/>
          <a:ext cx="8423237" cy="6415869"/>
        </p:xfrm>
        <a:graphic>
          <a:graphicData uri="http://schemas.openxmlformats.org/drawingml/2006/table">
            <a:tbl>
              <a:tblPr rtl="1" firstRow="1" firstCol="1" bandRow="1">
                <a:tableStyleId>{5940675A-B579-460E-94D1-54222C63F5DA}</a:tableStyleId>
              </a:tblPr>
              <a:tblGrid>
                <a:gridCol w="526402">
                  <a:extLst>
                    <a:ext uri="{9D8B030D-6E8A-4147-A177-3AD203B41FA5}">
                      <a16:colId xmlns:a16="http://schemas.microsoft.com/office/drawing/2014/main" val="20000"/>
                    </a:ext>
                  </a:extLst>
                </a:gridCol>
                <a:gridCol w="3547561">
                  <a:extLst>
                    <a:ext uri="{9D8B030D-6E8A-4147-A177-3AD203B41FA5}">
                      <a16:colId xmlns:a16="http://schemas.microsoft.com/office/drawing/2014/main" val="20001"/>
                    </a:ext>
                  </a:extLst>
                </a:gridCol>
                <a:gridCol w="4349274">
                  <a:extLst>
                    <a:ext uri="{9D8B030D-6E8A-4147-A177-3AD203B41FA5}">
                      <a16:colId xmlns:a16="http://schemas.microsoft.com/office/drawing/2014/main" val="20002"/>
                    </a:ext>
                  </a:extLst>
                </a:gridCol>
              </a:tblGrid>
              <a:tr h="976401">
                <a:tc>
                  <a:txBody>
                    <a:bodyPr/>
                    <a:lstStyle/>
                    <a:p>
                      <a:pPr algn="ctr" rtl="1">
                        <a:lnSpc>
                          <a:spcPct val="115000"/>
                        </a:lnSpc>
                        <a:spcAft>
                          <a:spcPts val="0"/>
                        </a:spcAft>
                      </a:pPr>
                      <a:r>
                        <a:rPr lang="fa-IR" sz="1600" dirty="0">
                          <a:effectLst/>
                          <a:cs typeface="B Titr" panose="00000700000000000000" pitchFamily="2" charset="-78"/>
                        </a:rPr>
                        <a:t>9</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Nazanin" panose="00000400000000000000" pitchFamily="2" charset="-78"/>
                        </a:rPr>
                        <a:t>لازمه افراز ،عدم تفاهم و وجود اختلاف نسبت به حصه شرکا یا مالکان (یکدیگر)  یا در تنظیم تقسیم نامه است</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Nazanin" panose="00000400000000000000" pitchFamily="2" charset="-78"/>
                        </a:rPr>
                        <a:t>تفکیک  و تنظیم تقسیم نامه با رضایت و در حالت تفاهم ما لکان مشاع امکان پذیر است</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0"/>
                  </a:ext>
                </a:extLst>
              </a:tr>
              <a:tr h="976401">
                <a:tc>
                  <a:txBody>
                    <a:bodyPr/>
                    <a:lstStyle/>
                    <a:p>
                      <a:pPr algn="ctr" rtl="1">
                        <a:lnSpc>
                          <a:spcPct val="115000"/>
                        </a:lnSpc>
                        <a:spcAft>
                          <a:spcPts val="0"/>
                        </a:spcAft>
                      </a:pPr>
                      <a:r>
                        <a:rPr lang="fa-IR" sz="1600" dirty="0">
                          <a:effectLst/>
                          <a:cs typeface="B Titr" panose="00000700000000000000" pitchFamily="2" charset="-78"/>
                        </a:rPr>
                        <a:t>10</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تقسیم  ملک توام  با رعایت و توجه به سهم معادل حصه هر یک از مالکان مشاعی ضروری است</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در تفکیک لزومی به توجه به مقدار سهم مالکان در کل ششدانگ نیست و بعد از تنظیم تقسیم نامه (که ضروریست ) رعایت حقوق و سهم هر یک از مالک یا مالکان مشاع مطرح می گردد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1"/>
                  </a:ext>
                </a:extLst>
              </a:tr>
              <a:tr h="976401">
                <a:tc>
                  <a:txBody>
                    <a:bodyPr/>
                    <a:lstStyle/>
                    <a:p>
                      <a:pPr algn="ctr" rtl="1">
                        <a:lnSpc>
                          <a:spcPct val="115000"/>
                        </a:lnSpc>
                        <a:spcAft>
                          <a:spcPts val="0"/>
                        </a:spcAft>
                      </a:pPr>
                      <a:r>
                        <a:rPr lang="fa-IR" sz="1600" dirty="0">
                          <a:effectLst/>
                          <a:cs typeface="B Titr" panose="00000700000000000000" pitchFamily="2" charset="-78"/>
                        </a:rPr>
                        <a:t>11</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افراز پس از عملیات، قابل اعتراض است و در صورت اعتراض ، دادگاه رسیدگی می کند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در صورت اعتراض به تفکیک در حین عملیات از طرف هر یک از شرکا عملیات متوقف می شود و با رضایت معترض می توان ادامه اقدام را شروع کرد و با صدور صورتجلسه تفکیکی تفکیک پایان می یابد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2"/>
                  </a:ext>
                </a:extLst>
              </a:tr>
              <a:tr h="643427">
                <a:tc>
                  <a:txBody>
                    <a:bodyPr/>
                    <a:lstStyle/>
                    <a:p>
                      <a:pPr algn="ctr" rtl="1">
                        <a:lnSpc>
                          <a:spcPct val="115000"/>
                        </a:lnSpc>
                        <a:spcAft>
                          <a:spcPts val="0"/>
                        </a:spcAft>
                      </a:pPr>
                      <a:r>
                        <a:rPr lang="fa-IR" sz="1600" dirty="0">
                          <a:effectLst/>
                          <a:cs typeface="B Titr" panose="00000700000000000000" pitchFamily="2" charset="-78"/>
                        </a:rPr>
                        <a:t>12</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اعتراض در حین عملیات افراز از شرکا دیگر پذیرفته نیست پس از افراز می توانند در وجه قانونی اعتراض کنند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در تفکیک مالک یا مالکان می توانند از اداره ثبت سند مالکیت دریافت کنند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3"/>
                  </a:ext>
                </a:extLst>
              </a:tr>
              <a:tr h="643427">
                <a:tc>
                  <a:txBody>
                    <a:bodyPr/>
                    <a:lstStyle/>
                    <a:p>
                      <a:pPr algn="ctr" rtl="1">
                        <a:lnSpc>
                          <a:spcPct val="115000"/>
                        </a:lnSpc>
                        <a:spcAft>
                          <a:spcPts val="0"/>
                        </a:spcAft>
                      </a:pPr>
                      <a:r>
                        <a:rPr lang="fa-IR" sz="1600" dirty="0">
                          <a:effectLst/>
                          <a:cs typeface="B Titr" panose="00000700000000000000" pitchFamily="2" charset="-78"/>
                        </a:rPr>
                        <a:t>13</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اگر در میان  مالکان محجور یا غایب باشد تقسیم با دادگاه است</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سن و وضع مالک یا مالکان اثر ندارد</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4"/>
                  </a:ext>
                </a:extLst>
              </a:tr>
              <a:tr h="379489">
                <a:tc>
                  <a:txBody>
                    <a:bodyPr/>
                    <a:lstStyle/>
                    <a:p>
                      <a:pPr algn="ctr" rtl="1">
                        <a:lnSpc>
                          <a:spcPct val="115000"/>
                        </a:lnSpc>
                        <a:spcAft>
                          <a:spcPts val="0"/>
                        </a:spcAft>
                      </a:pPr>
                      <a:r>
                        <a:rPr lang="fa-IR" sz="1600" dirty="0">
                          <a:effectLst/>
                          <a:cs typeface="B Titr" panose="00000700000000000000" pitchFamily="2" charset="-78"/>
                        </a:rPr>
                        <a:t>14</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بعد افراز قابل اعتراض است</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a:effectLst/>
                          <a:cs typeface="B Nazanin" panose="00000400000000000000" pitchFamily="2" charset="-78"/>
                        </a:rPr>
                        <a:t>بعد پایان تفکیک قابل اعتراض نیست</a:t>
                      </a:r>
                      <a:endParaRPr lang="en-US" sz="28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5"/>
                  </a:ext>
                </a:extLst>
              </a:tr>
              <a:tr h="643427">
                <a:tc>
                  <a:txBody>
                    <a:bodyPr/>
                    <a:lstStyle/>
                    <a:p>
                      <a:pPr algn="ctr" rtl="1">
                        <a:lnSpc>
                          <a:spcPct val="115000"/>
                        </a:lnSpc>
                        <a:spcAft>
                          <a:spcPts val="0"/>
                        </a:spcAft>
                      </a:pPr>
                      <a:r>
                        <a:rPr lang="fa-IR" sz="1600" dirty="0">
                          <a:effectLst/>
                          <a:cs typeface="B Titr" panose="00000700000000000000" pitchFamily="2" charset="-78"/>
                        </a:rPr>
                        <a:t>15</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Nazanin" panose="00000400000000000000" pitchFamily="2" charset="-78"/>
                        </a:rPr>
                        <a:t>صورت مجلس افرازباید بدفتر اسناد رسمی ارسال شود تا مطابق آن تقسیم نامه تنظیم شود</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r" rtl="1">
                        <a:lnSpc>
                          <a:spcPct val="115000"/>
                        </a:lnSpc>
                        <a:spcAft>
                          <a:spcPts val="0"/>
                        </a:spcAft>
                      </a:pPr>
                      <a:r>
                        <a:rPr lang="fa-IR" sz="1800" b="1" dirty="0">
                          <a:effectLst/>
                          <a:cs typeface="B Nazanin" panose="00000400000000000000" pitchFamily="2" charset="-78"/>
                        </a:rPr>
                        <a:t>مالک ،مالکان با صورتمجلس تفکیکی ،راسا از اداره ثبت، سند مالکیت می گیرند</a:t>
                      </a:r>
                      <a:endParaRPr lang="en-US" sz="28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3320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398494"/>
            <a:ext cx="9026576" cy="3880642"/>
          </a:xfrm>
        </p:spPr>
        <p:txBody>
          <a:bodyPr>
            <a:normAutofit/>
          </a:bodyPr>
          <a:lstStyle/>
          <a:p>
            <a:pPr marL="0" indent="0">
              <a:buNone/>
            </a:pPr>
            <a:r>
              <a:rPr lang="fa-IR" sz="3600" dirty="0">
                <a:solidFill>
                  <a:schemeClr val="tx1"/>
                </a:solidFill>
                <a:cs typeface="B Titr" panose="00000700000000000000" pitchFamily="2" charset="-78"/>
              </a:rPr>
              <a:t>6-انواع کـاربری ملـک</a:t>
            </a:r>
          </a:p>
          <a:p>
            <a:pPr marL="0" indent="0">
              <a:buNone/>
            </a:pPr>
            <a:endParaRPr lang="fa-IR" sz="3600" dirty="0">
              <a:solidFill>
                <a:schemeClr val="tx1"/>
              </a:solidFill>
              <a:cs typeface="B Titr" panose="00000700000000000000" pitchFamily="2" charset="-78"/>
            </a:endParaRPr>
          </a:p>
          <a:p>
            <a:pPr marL="0" indent="0" algn="just">
              <a:buNone/>
            </a:pPr>
            <a:r>
              <a:rPr lang="fa-IR" sz="2800" b="1" dirty="0">
                <a:cs typeface="B Nazanin" panose="00000400000000000000" pitchFamily="2" charset="-78"/>
              </a:rPr>
              <a:t>عنـاوین مختلف کـاربری ملک شـامل :</a:t>
            </a:r>
          </a:p>
          <a:p>
            <a:pPr marL="0" indent="0">
              <a:buNone/>
            </a:pPr>
            <a:r>
              <a:rPr lang="fa-IR" sz="2800" b="1" dirty="0">
                <a:cs typeface="B Nazanin" panose="00000400000000000000" pitchFamily="2" charset="-78"/>
              </a:rPr>
              <a:t>مهمتـرین کاربـری ها شامـل  اداری، مسکـونی، تجـاری ، صنعتـی ،انبـار، کـارگاه، باغات ،کشـاورزی و فـاقد کـاربری و غیـره می باشـد که توسط کمیسیون ماده 5 یا طرح تفصیلی مشخص می گردد.</a:t>
            </a:r>
            <a:endParaRPr lang="en-US" sz="2800" dirty="0">
              <a:cs typeface="B Nazanin" panose="00000400000000000000" pitchFamily="2" charset="-78"/>
            </a:endParaRPr>
          </a:p>
          <a:p>
            <a:pPr marL="0" indent="0" algn="just">
              <a:buNone/>
            </a:pPr>
            <a:endParaRPr lang="fa-IR" sz="2000" b="1"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53883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7181BE-851C-458C-9768-57634D82847F}"/>
              </a:ext>
            </a:extLst>
          </p:cNvPr>
          <p:cNvSpPr>
            <a:spLocks noGrp="1"/>
          </p:cNvSpPr>
          <p:nvPr>
            <p:ph idx="1"/>
          </p:nvPr>
        </p:nvSpPr>
        <p:spPr>
          <a:xfrm>
            <a:off x="677863" y="1384917"/>
            <a:ext cx="8572500" cy="4657108"/>
          </a:xfrm>
        </p:spPr>
        <p:txBody>
          <a:bodyPr>
            <a:normAutofit lnSpcReduction="10000"/>
          </a:bodyPr>
          <a:lstStyle/>
          <a:p>
            <a:pPr marL="0" indent="0" algn="ctr">
              <a:buNone/>
            </a:pPr>
            <a:r>
              <a:rPr lang="fa-IR" sz="2000" b="1" dirty="0">
                <a:cs typeface="B Titr" panose="00000700000000000000" pitchFamily="2" charset="-78"/>
              </a:rPr>
              <a:t>ا</a:t>
            </a:r>
            <a:r>
              <a:rPr lang="ar-SA" sz="2000" b="1" dirty="0">
                <a:cs typeface="B Titr" panose="00000700000000000000" pitchFamily="2" charset="-78"/>
              </a:rPr>
              <a:t>مام عل</a:t>
            </a:r>
            <a:r>
              <a:rPr lang="fa-IR" sz="2000" b="1" dirty="0">
                <a:cs typeface="B Titr" panose="00000700000000000000" pitchFamily="2" charset="-78"/>
              </a:rPr>
              <a:t>ـ</a:t>
            </a:r>
            <a:r>
              <a:rPr lang="ar-SA" sz="2000" b="1" dirty="0">
                <a:cs typeface="B Titr" panose="00000700000000000000" pitchFamily="2" charset="-78"/>
              </a:rPr>
              <a:t>ی (ع) :</a:t>
            </a:r>
            <a:endParaRPr lang="en-US" sz="2000" dirty="0">
              <a:cs typeface="B Titr" panose="00000700000000000000" pitchFamily="2" charset="-78"/>
            </a:endParaRPr>
          </a:p>
          <a:p>
            <a:pPr marL="0" indent="0" algn="ctr">
              <a:buNone/>
            </a:pPr>
            <a:r>
              <a:rPr lang="ar-SA" sz="1800" dirty="0">
                <a:cs typeface="B Titr" panose="00000700000000000000" pitchFamily="2" charset="-78"/>
              </a:rPr>
              <a:t> </a:t>
            </a:r>
            <a:endParaRPr lang="en-US" sz="1800" dirty="0">
              <a:cs typeface="B Titr" panose="00000700000000000000" pitchFamily="2" charset="-78"/>
            </a:endParaRPr>
          </a:p>
          <a:p>
            <a:pPr marL="0" indent="0" algn="ctr">
              <a:buNone/>
            </a:pPr>
            <a:r>
              <a:rPr lang="fa-IR" sz="4000" b="1" dirty="0">
                <a:cs typeface="B Titr" panose="00000700000000000000" pitchFamily="2" charset="-78"/>
              </a:rPr>
              <a:t>"</a:t>
            </a:r>
            <a:r>
              <a:rPr lang="ar-SA" sz="4000" b="1" dirty="0">
                <a:cs typeface="B Titr" panose="00000700000000000000" pitchFamily="2" charset="-78"/>
              </a:rPr>
              <a:t>حفظ التجارب راس العقل"</a:t>
            </a:r>
            <a:endParaRPr lang="en-US" sz="4000" dirty="0">
              <a:cs typeface="B Titr" panose="00000700000000000000" pitchFamily="2" charset="-78"/>
            </a:endParaRPr>
          </a:p>
          <a:p>
            <a:pPr algn="ctr"/>
            <a:endParaRPr lang="en-US" sz="1800" dirty="0">
              <a:cs typeface="B Titr" panose="00000700000000000000" pitchFamily="2" charset="-78"/>
            </a:endParaRPr>
          </a:p>
          <a:p>
            <a:pPr algn="ctr"/>
            <a:endParaRPr lang="en-US" sz="1800" dirty="0">
              <a:cs typeface="B Titr" panose="00000700000000000000" pitchFamily="2" charset="-78"/>
            </a:endParaRPr>
          </a:p>
          <a:p>
            <a:pPr marL="0" indent="0" algn="ctr">
              <a:buNone/>
            </a:pPr>
            <a:r>
              <a:rPr lang="ar-SA" sz="2800" b="1" dirty="0">
                <a:cs typeface="B Titr" panose="00000700000000000000" pitchFamily="2" charset="-78"/>
              </a:rPr>
              <a:t>ثبت و بک</a:t>
            </a:r>
            <a:r>
              <a:rPr lang="fa-IR" sz="2800" b="1" dirty="0">
                <a:cs typeface="B Titr" panose="00000700000000000000" pitchFamily="2" charset="-78"/>
              </a:rPr>
              <a:t>ـ</a:t>
            </a:r>
            <a:r>
              <a:rPr lang="ar-SA" sz="2800" b="1" dirty="0">
                <a:cs typeface="B Titr" panose="00000700000000000000" pitchFamily="2" charset="-78"/>
              </a:rPr>
              <a:t>ارگیری تج</a:t>
            </a:r>
            <a:r>
              <a:rPr lang="fa-IR" sz="2800" b="1" dirty="0">
                <a:cs typeface="B Titr" panose="00000700000000000000" pitchFamily="2" charset="-78"/>
              </a:rPr>
              <a:t>ـ</a:t>
            </a:r>
            <a:r>
              <a:rPr lang="ar-SA" sz="2800" b="1" dirty="0">
                <a:cs typeface="B Titr" panose="00000700000000000000" pitchFamily="2" charset="-78"/>
              </a:rPr>
              <a:t>ربیات ریشه خ</a:t>
            </a:r>
            <a:r>
              <a:rPr lang="fa-IR" sz="2800" b="1" dirty="0">
                <a:cs typeface="B Titr" panose="00000700000000000000" pitchFamily="2" charset="-78"/>
              </a:rPr>
              <a:t>ـ</a:t>
            </a:r>
            <a:r>
              <a:rPr lang="ar-SA" sz="2800" b="1" dirty="0">
                <a:cs typeface="B Titr" panose="00000700000000000000" pitchFamily="2" charset="-78"/>
              </a:rPr>
              <a:t>ردمندی است.</a:t>
            </a:r>
            <a:endParaRPr lang="en-US" sz="2800" dirty="0">
              <a:cs typeface="B Titr" panose="00000700000000000000" pitchFamily="2" charset="-78"/>
            </a:endParaRPr>
          </a:p>
          <a:p>
            <a:pPr marL="0" indent="0" algn="ctr">
              <a:buNone/>
            </a:pPr>
            <a:endParaRPr lang="en-US" sz="1800" dirty="0">
              <a:cs typeface="B Titr" panose="00000700000000000000" pitchFamily="2" charset="-78"/>
            </a:endParaRPr>
          </a:p>
          <a:p>
            <a:pPr marL="0" indent="0" algn="ctr">
              <a:buNone/>
            </a:pPr>
            <a:endParaRPr lang="en-US" sz="1800" dirty="0">
              <a:cs typeface="B Titr" panose="00000700000000000000" pitchFamily="2" charset="-78"/>
            </a:endParaRPr>
          </a:p>
          <a:p>
            <a:pPr marL="0" indent="0" algn="ctr">
              <a:buNone/>
            </a:pPr>
            <a:endParaRPr lang="en-US" sz="1800" dirty="0">
              <a:cs typeface="B Titr" panose="00000700000000000000" pitchFamily="2" charset="-78"/>
            </a:endParaRPr>
          </a:p>
          <a:p>
            <a:pPr marL="0" indent="0" algn="ctr">
              <a:buNone/>
            </a:pPr>
            <a:r>
              <a:rPr lang="fa-IR" sz="1800" dirty="0">
                <a:cs typeface="B Titr" panose="00000700000000000000" pitchFamily="2" charset="-78"/>
              </a:rPr>
              <a:t> </a:t>
            </a:r>
            <a:endParaRPr lang="en-US" sz="1800" dirty="0">
              <a:cs typeface="B Titr" panose="00000700000000000000" pitchFamily="2" charset="-78"/>
            </a:endParaRPr>
          </a:p>
          <a:p>
            <a:pPr marL="0" indent="0" algn="l">
              <a:buNone/>
            </a:pPr>
            <a:r>
              <a:rPr lang="ar-SA" sz="1600" b="1" dirty="0">
                <a:cs typeface="B Titr" panose="00000700000000000000" pitchFamily="2" charset="-78"/>
              </a:rPr>
              <a:t>غررالحک</a:t>
            </a:r>
            <a:r>
              <a:rPr lang="fa-IR" sz="1600" b="1" dirty="0">
                <a:cs typeface="B Titr" panose="00000700000000000000" pitchFamily="2" charset="-78"/>
              </a:rPr>
              <a:t>ـ</a:t>
            </a:r>
            <a:r>
              <a:rPr lang="ar-SA" sz="1600" b="1" dirty="0">
                <a:cs typeface="B Titr" panose="00000700000000000000" pitchFamily="2" charset="-78"/>
              </a:rPr>
              <a:t>م و دررالکل</a:t>
            </a:r>
            <a:r>
              <a:rPr lang="fa-IR" sz="1600" b="1" dirty="0">
                <a:cs typeface="B Titr" panose="00000700000000000000" pitchFamily="2" charset="-78"/>
              </a:rPr>
              <a:t>ـ</a:t>
            </a:r>
            <a:r>
              <a:rPr lang="ar-SA" sz="1600" b="1" dirty="0">
                <a:cs typeface="B Titr" panose="00000700000000000000" pitchFamily="2" charset="-78"/>
              </a:rPr>
              <a:t>م،باب چه</a:t>
            </a:r>
            <a:r>
              <a:rPr lang="fa-IR" sz="1600" b="1" dirty="0">
                <a:cs typeface="B Titr" panose="00000700000000000000" pitchFamily="2" charset="-78"/>
              </a:rPr>
              <a:t>ـ</a:t>
            </a:r>
            <a:r>
              <a:rPr lang="ar-SA" sz="1600" b="1" dirty="0">
                <a:cs typeface="B Titr" panose="00000700000000000000" pitchFamily="2" charset="-78"/>
              </a:rPr>
              <a:t>ارم،فص</a:t>
            </a:r>
            <a:r>
              <a:rPr lang="fa-IR" sz="1600" b="1" dirty="0">
                <a:cs typeface="B Titr" panose="00000700000000000000" pitchFamily="2" charset="-78"/>
              </a:rPr>
              <a:t>ـ</a:t>
            </a:r>
            <a:r>
              <a:rPr lang="ar-SA" sz="1600" b="1" dirty="0">
                <a:cs typeface="B Titr" panose="00000700000000000000" pitchFamily="2" charset="-78"/>
              </a:rPr>
              <a:t>ل سوم</a:t>
            </a:r>
            <a:endParaRPr lang="en-US" sz="1600" dirty="0">
              <a:cs typeface="B Titr" panose="00000700000000000000" pitchFamily="2" charset="-78"/>
            </a:endParaRPr>
          </a:p>
          <a:p>
            <a:endParaRPr lang="en-US" dirty="0"/>
          </a:p>
        </p:txBody>
      </p:sp>
    </p:spTree>
    <p:extLst>
      <p:ext uri="{BB962C8B-B14F-4D97-AF65-F5344CB8AC3E}">
        <p14:creationId xmlns:p14="http://schemas.microsoft.com/office/powerpoint/2010/main" val="981284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60" y="978946"/>
            <a:ext cx="8596668" cy="4885405"/>
          </a:xfrm>
        </p:spPr>
        <p:txBody>
          <a:bodyPr>
            <a:normAutofit/>
          </a:bodyPr>
          <a:lstStyle/>
          <a:p>
            <a:pPr marL="0" indent="0">
              <a:buNone/>
            </a:pPr>
            <a:r>
              <a:rPr lang="fa-IR" sz="2000" dirty="0">
                <a:cs typeface="B Titr" panose="00000700000000000000" pitchFamily="2" charset="-78"/>
              </a:rPr>
              <a:t> </a:t>
            </a:r>
            <a:r>
              <a:rPr lang="fa-IR" sz="4000" dirty="0">
                <a:solidFill>
                  <a:schemeClr val="tx1"/>
                </a:solidFill>
                <a:cs typeface="B Titr" panose="00000700000000000000" pitchFamily="2" charset="-78"/>
              </a:rPr>
              <a:t>ارزیـابی املاک</a:t>
            </a:r>
          </a:p>
          <a:p>
            <a:pPr marL="0" indent="0">
              <a:buNone/>
            </a:pPr>
            <a:r>
              <a:rPr lang="fa-IR" sz="4000" dirty="0">
                <a:solidFill>
                  <a:schemeClr val="tx1"/>
                </a:solidFill>
                <a:cs typeface="B Titr" panose="00000700000000000000" pitchFamily="2" charset="-78"/>
              </a:rPr>
              <a:t> </a:t>
            </a:r>
            <a:endParaRPr lang="fa-IR" sz="2800" dirty="0">
              <a:effectLst>
                <a:glow rad="101600">
                  <a:schemeClr val="accent2">
                    <a:satMod val="175000"/>
                    <a:alpha val="40000"/>
                  </a:schemeClr>
                </a:glow>
              </a:effectLst>
              <a:cs typeface="B Titr" panose="00000700000000000000" pitchFamily="2" charset="-78"/>
            </a:endParaRPr>
          </a:p>
          <a:p>
            <a:pPr marL="0" indent="0">
              <a:buNone/>
            </a:pPr>
            <a:r>
              <a:rPr lang="fa-IR" sz="2800" b="1" dirty="0">
                <a:cs typeface="B Nazanin" panose="00000400000000000000" pitchFamily="2" charset="-78"/>
              </a:rPr>
              <a:t>- بررسـی پـروانه یا گـواهی پایانکار ساختمان </a:t>
            </a:r>
          </a:p>
          <a:p>
            <a:pPr marL="0" indent="0">
              <a:buNone/>
            </a:pPr>
            <a:r>
              <a:rPr lang="fa-IR" sz="2800" b="1" dirty="0">
                <a:cs typeface="B Nazanin" panose="00000400000000000000" pitchFamily="2" charset="-78"/>
              </a:rPr>
              <a:t>-کمیسیون تبصـره دو مـاده 99   </a:t>
            </a:r>
          </a:p>
          <a:p>
            <a:pPr marL="0" indent="0">
              <a:buNone/>
            </a:pPr>
            <a:r>
              <a:rPr lang="fa-IR" sz="2800" b="1" dirty="0">
                <a:cs typeface="B Nazanin" panose="00000400000000000000" pitchFamily="2" charset="-78"/>
              </a:rPr>
              <a:t>-کمیسیون مـاده 5( یا کمیسیـون طـرح تفصیـلی ):</a:t>
            </a:r>
          </a:p>
          <a:p>
            <a:pPr marL="0" indent="0">
              <a:buNone/>
            </a:pPr>
            <a:r>
              <a:rPr lang="fa-IR" sz="2800" b="1" dirty="0">
                <a:cs typeface="B Nazanin" panose="00000400000000000000" pitchFamily="2" charset="-78"/>
              </a:rPr>
              <a:t>-کمیسیون ماده 12 قـانون زمیـن شهـری :</a:t>
            </a:r>
          </a:p>
          <a:p>
            <a:pPr marL="0" indent="0">
              <a:buNone/>
            </a:pPr>
            <a:r>
              <a:rPr lang="fa-IR" sz="2800" b="1" dirty="0">
                <a:cs typeface="B Nazanin" panose="00000400000000000000" pitchFamily="2" charset="-78"/>
              </a:rPr>
              <a:t>-کمیسیون مـاده صـد شهـرداری </a:t>
            </a:r>
          </a:p>
          <a:p>
            <a:pPr marL="0" indent="0">
              <a:buNone/>
            </a:pPr>
            <a:endParaRPr lang="fa-IR" dirty="0">
              <a:cs typeface="B Titr" panose="00000700000000000000" pitchFamily="2" charset="-78"/>
            </a:endParaRPr>
          </a:p>
        </p:txBody>
      </p:sp>
    </p:spTree>
    <p:extLst>
      <p:ext uri="{BB962C8B-B14F-4D97-AF65-F5344CB8AC3E}">
        <p14:creationId xmlns:p14="http://schemas.microsoft.com/office/powerpoint/2010/main" val="1887113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7275"/>
            <a:ext cx="8796604" cy="5654087"/>
          </a:xfrm>
        </p:spPr>
        <p:txBody>
          <a:bodyPr/>
          <a:lstStyle/>
          <a:p>
            <a:pPr marL="0" indent="0">
              <a:buNone/>
            </a:pPr>
            <a:r>
              <a:rPr lang="fa-IR" sz="3600" dirty="0">
                <a:solidFill>
                  <a:schemeClr val="tx1"/>
                </a:solidFill>
                <a:cs typeface="B Titr" panose="00000700000000000000" pitchFamily="2" charset="-78"/>
              </a:rPr>
              <a:t>ارزیابـی:</a:t>
            </a:r>
          </a:p>
          <a:p>
            <a:pPr marL="0" indent="0">
              <a:buNone/>
            </a:pPr>
            <a:endParaRPr lang="fa-IR" sz="32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marL="0" indent="0" algn="just">
              <a:buNone/>
            </a:pPr>
            <a:r>
              <a:rPr lang="fa-IR" dirty="0"/>
              <a:t> </a:t>
            </a:r>
            <a:r>
              <a:rPr lang="fa-IR" sz="2400" dirty="0">
                <a:cs typeface="B Titr" panose="00000700000000000000" pitchFamily="2" charset="-78"/>
              </a:rPr>
              <a:t>ارزیـابی: </a:t>
            </a:r>
            <a:r>
              <a:rPr lang="fa-IR" sz="2400" dirty="0">
                <a:cs typeface="B Nazanin" panose="00000400000000000000" pitchFamily="2" charset="-78"/>
              </a:rPr>
              <a:t>علمی است که در آن ارزش موضوعی بر اساس اطلاعات و یافته های مختلف نسبت به موقعیت و زمان تعیین می گردد .</a:t>
            </a:r>
          </a:p>
          <a:p>
            <a:pPr marL="0" indent="0" algn="just">
              <a:buNone/>
            </a:pPr>
            <a:r>
              <a:rPr lang="fa-IR" sz="2400" dirty="0">
                <a:cs typeface="B Nazanin" panose="00000400000000000000" pitchFamily="2" charset="-78"/>
              </a:rPr>
              <a:t>-ارزیابی فرایندی است که به منظور بررسی، تحلیل و تعیین ارزش ساختمان یا زمین می باشد</a:t>
            </a:r>
          </a:p>
          <a:p>
            <a:pPr marL="0" indent="0" algn="just">
              <a:buNone/>
            </a:pPr>
            <a:r>
              <a:rPr lang="fa-IR" sz="2400" dirty="0">
                <a:cs typeface="B Titr" panose="00000700000000000000" pitchFamily="2" charset="-78"/>
              </a:rPr>
              <a:t>خصوصیـات و ویـژگی  کارشناس: </a:t>
            </a:r>
          </a:p>
          <a:p>
            <a:pPr marL="0" indent="0" algn="just">
              <a:buNone/>
            </a:pPr>
            <a:r>
              <a:rPr lang="fa-IR" sz="2400" dirty="0">
                <a:cs typeface="B Nazanin" panose="00000400000000000000" pitchFamily="2" charset="-78"/>
              </a:rPr>
              <a:t>-کارشناس مانند داور ،فردی بی طرف ، سلیم النفس دقیق و نکته سنج و قاطع بوده و تابع اغراض شخصی دیگران نمی باشد. </a:t>
            </a:r>
          </a:p>
          <a:p>
            <a:pPr marL="0" indent="0" algn="just">
              <a:buNone/>
            </a:pPr>
            <a:r>
              <a:rPr lang="fa-IR" sz="2400" dirty="0">
                <a:cs typeface="B Nazanin" panose="00000400000000000000" pitchFamily="2" charset="-78"/>
              </a:rPr>
              <a:t>-کارشناس همواره از قیمت ها و نوسانات بازار مطلع بوده و عوامل تاثیرگزار را شناسایی می کند و اطلاعات کافی و دقیق از ملک مورد بازدید را با مستندات ارائه می نماید به نحوی که هیچ گونه شبهه و تردید برای تصمیم گیری ایجاد نشود.</a:t>
            </a:r>
          </a:p>
          <a:p>
            <a:pPr marL="0" indent="0">
              <a:buNone/>
            </a:pPr>
            <a:endParaRPr lang="fa-IR" dirty="0"/>
          </a:p>
        </p:txBody>
      </p:sp>
    </p:spTree>
    <p:extLst>
      <p:ext uri="{BB962C8B-B14F-4D97-AF65-F5344CB8AC3E}">
        <p14:creationId xmlns:p14="http://schemas.microsoft.com/office/powerpoint/2010/main" val="246440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22729"/>
            <a:ext cx="8596668" cy="5718633"/>
          </a:xfrm>
        </p:spPr>
        <p:txBody>
          <a:bodyPr/>
          <a:lstStyle/>
          <a:p>
            <a:pPr marL="0" indent="0" algn="just">
              <a:buNone/>
            </a:pPr>
            <a:r>
              <a:rPr lang="fa-IR" sz="3200" dirty="0">
                <a:solidFill>
                  <a:schemeClr val="tx1"/>
                </a:solidFill>
                <a:cs typeface="B Titr" panose="00000700000000000000" pitchFamily="2" charset="-78"/>
              </a:rPr>
              <a:t>ارزیـابی بـرای:</a:t>
            </a:r>
          </a:p>
          <a:p>
            <a:pPr marL="0" indent="0" algn="just">
              <a:buNone/>
            </a:pPr>
            <a:endParaRPr lang="en-US" sz="3200" dirty="0">
              <a:solidFill>
                <a:schemeClr val="tx1"/>
              </a:solidFill>
              <a:cs typeface="B Titr" panose="00000700000000000000" pitchFamily="2" charset="-78"/>
            </a:endParaRPr>
          </a:p>
          <a:p>
            <a:pPr marL="0" indent="0" algn="just">
              <a:buNone/>
            </a:pPr>
            <a:r>
              <a:rPr lang="fa-IR" sz="2000" b="1" dirty="0">
                <a:cs typeface="B Nazanin" panose="00000400000000000000" pitchFamily="2" charset="-78"/>
              </a:rPr>
              <a:t>1- منازعـات قضـایی( سهـم ارث ، صغیـر ، بازداشت، صلح ،مستحق الغیر ،  تصرف ، عوض و معوض ، تعدی و تفریط و غیره)</a:t>
            </a:r>
            <a:endParaRPr lang="en-US" sz="2000" dirty="0">
              <a:cs typeface="B Nazanin" panose="00000400000000000000" pitchFamily="2" charset="-78"/>
            </a:endParaRPr>
          </a:p>
          <a:p>
            <a:pPr marL="0" indent="0" algn="just">
              <a:buNone/>
            </a:pPr>
            <a:r>
              <a:rPr lang="fa-IR" sz="2000" b="1" dirty="0">
                <a:cs typeface="B Nazanin" panose="00000400000000000000" pitchFamily="2" charset="-78"/>
              </a:rPr>
              <a:t>2-  خـرید ، فـروش و تملـک ، اجـاره و شـراکت (مستغلات) بـرای داخل و خارج کشور</a:t>
            </a:r>
            <a:endParaRPr lang="en-US" sz="2000" dirty="0">
              <a:cs typeface="B Nazanin" panose="00000400000000000000" pitchFamily="2" charset="-78"/>
            </a:endParaRPr>
          </a:p>
          <a:p>
            <a:pPr marL="0" indent="0" algn="just">
              <a:buNone/>
            </a:pPr>
            <a:r>
              <a:rPr lang="fa-IR" sz="2000" b="1" dirty="0">
                <a:cs typeface="B Nazanin" panose="00000400000000000000" pitchFamily="2" charset="-78"/>
              </a:rPr>
              <a:t>3-  تملک ،شـراکت، فـروش کسب و کـار یـا بخشی از کسب و کار ، و یا مهاجرت</a:t>
            </a:r>
          </a:p>
          <a:p>
            <a:pPr marL="0" indent="0" algn="just">
              <a:buNone/>
            </a:pPr>
            <a:endParaRPr lang="en-US" sz="1100" dirty="0">
              <a:cs typeface="B Nazanin" panose="00000400000000000000" pitchFamily="2" charset="-78"/>
            </a:endParaRPr>
          </a:p>
          <a:p>
            <a:pPr marL="0" lvl="0" indent="0" algn="just">
              <a:buNone/>
            </a:pPr>
            <a:r>
              <a:rPr lang="fa-IR" sz="2000" b="1" dirty="0">
                <a:cs typeface="B Nazanin" panose="00000400000000000000" pitchFamily="2" charset="-78"/>
              </a:rPr>
              <a:t>4- به مقامات ذیصلاح (مزایده و معاملات دولتی ، مقررات مالی دولت و در طرح دستگاهها و قراردادهای عمرانی و غیره)</a:t>
            </a:r>
            <a:endParaRPr lang="en-US" sz="2000" dirty="0">
              <a:cs typeface="B Nazanin" panose="00000400000000000000" pitchFamily="2" charset="-78"/>
            </a:endParaRPr>
          </a:p>
          <a:p>
            <a:pPr marL="0" lvl="0" indent="0" algn="just">
              <a:buNone/>
            </a:pPr>
            <a:r>
              <a:rPr lang="fa-IR" sz="2000" b="1" dirty="0">
                <a:cs typeface="B Nazanin" panose="00000400000000000000" pitchFamily="2" charset="-78"/>
              </a:rPr>
              <a:t>5-تقسیـم دارایی و ارثیه مستغلاتی و گزارش مالی و شهرک صنعتی و وقف و بنیادی</a:t>
            </a:r>
            <a:endParaRPr lang="en-US" sz="2000" dirty="0">
              <a:cs typeface="B Nazanin" panose="00000400000000000000" pitchFamily="2" charset="-78"/>
            </a:endParaRPr>
          </a:p>
          <a:p>
            <a:pPr marL="0" lvl="0" indent="0" algn="just">
              <a:buNone/>
            </a:pPr>
            <a:r>
              <a:rPr lang="fa-IR" sz="2000" b="1" dirty="0">
                <a:cs typeface="B Nazanin" panose="00000400000000000000" pitchFamily="2" charset="-78"/>
              </a:rPr>
              <a:t>6-بـرای ترهین ،وثیقه و تعیین  خسارت ، قیمت تمام شده طرح </a:t>
            </a:r>
            <a:endParaRPr lang="en-US" sz="2000" dirty="0">
              <a:cs typeface="B Nazanin" panose="00000400000000000000" pitchFamily="2" charset="-78"/>
            </a:endParaRPr>
          </a:p>
          <a:p>
            <a:pPr marL="0" lvl="0" indent="0" algn="just">
              <a:buNone/>
            </a:pPr>
            <a:r>
              <a:rPr lang="fa-IR" sz="2000" b="1" dirty="0">
                <a:cs typeface="B Nazanin" panose="00000400000000000000" pitchFamily="2" charset="-78"/>
              </a:rPr>
              <a:t> 7-سایـر مـوارد   </a:t>
            </a:r>
            <a:endParaRPr lang="en-US" sz="2000" dirty="0">
              <a:cs typeface="B Nazanin" panose="00000400000000000000" pitchFamily="2" charset="-78"/>
            </a:endParaRPr>
          </a:p>
          <a:p>
            <a:pPr marL="0" indent="0" algn="just">
              <a:buNone/>
            </a:pPr>
            <a:endParaRPr lang="fa-IR" dirty="0">
              <a:cs typeface="B Titr" panose="00000700000000000000" pitchFamily="2" charset="-78"/>
            </a:endParaRPr>
          </a:p>
        </p:txBody>
      </p:sp>
    </p:spTree>
    <p:extLst>
      <p:ext uri="{BB962C8B-B14F-4D97-AF65-F5344CB8AC3E}">
        <p14:creationId xmlns:p14="http://schemas.microsoft.com/office/powerpoint/2010/main" val="143671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32" y="407092"/>
            <a:ext cx="9192768" cy="5993708"/>
          </a:xfrm>
        </p:spPr>
        <p:txBody>
          <a:bodyPr/>
          <a:lstStyle/>
          <a:p>
            <a:pPr marL="0" indent="0">
              <a:buNone/>
            </a:pPr>
            <a:r>
              <a:rPr lang="fa-IR" sz="2800" dirty="0">
                <a:solidFill>
                  <a:schemeClr val="tx1"/>
                </a:solidFill>
                <a:cs typeface="B Titr" panose="00000700000000000000" pitchFamily="2" charset="-78"/>
              </a:rPr>
              <a:t>9-اقدامـات  کلـی لازم در ارزیـابی و تعیین قیمت کـارشناسی :</a:t>
            </a:r>
          </a:p>
          <a:p>
            <a:pPr marL="0" indent="0">
              <a:buNone/>
            </a:pPr>
            <a:endParaRPr lang="en-US" sz="2800" dirty="0">
              <a:solidFill>
                <a:schemeClr val="tx1"/>
              </a:solidFill>
              <a:cs typeface="B Titr" panose="00000700000000000000" pitchFamily="2" charset="-78"/>
            </a:endParaRPr>
          </a:p>
          <a:p>
            <a:pPr marL="0" lvl="0" indent="0">
              <a:buNone/>
            </a:pPr>
            <a:r>
              <a:rPr lang="fa-IR" sz="2300" b="1" dirty="0">
                <a:cs typeface="B Nazanin" panose="00000400000000000000" pitchFamily="2" charset="-78"/>
              </a:rPr>
              <a:t>1- اخـذ درخـواست ارزیـابی و غیـره بصورت کتبی /ابلاغ قرار کارشناسی</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2- اخـذ و بـررسی مـدارک لازم(ابرازی یا کپی برابر اصل یا انطباقی)</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3- بازدید از محل و معاینه محلی (بازدید چشمی و یا معاینه فنی  در اندازه گیری و آزمایش موضوع می باشد)</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4- نقشـه ،کـروکی ، عکـس ، فیلـم و یادداشت از مشخصـات ملک </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5- استمـاع اظهارات مالک و اشخاص ذی نفع ( خواهان و خوانده و مطالعه خواسته )</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6- تحقیقـات محلـی و نشـانه ها(امـارات)</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7- تجـزیه و تحلیـل اطلاعـات و عـوامل موثر و جمـع بندی آن</a:t>
            </a:r>
            <a:endParaRPr lang="en-US" sz="2300" b="1" dirty="0">
              <a:cs typeface="B Nazanin" panose="00000400000000000000" pitchFamily="2" charset="-78"/>
            </a:endParaRPr>
          </a:p>
          <a:p>
            <a:pPr marL="0" lvl="0" indent="0">
              <a:buNone/>
            </a:pPr>
            <a:r>
              <a:rPr lang="fa-IR" sz="2300" b="1" dirty="0">
                <a:cs typeface="B Nazanin" panose="00000400000000000000" pitchFamily="2" charset="-78"/>
              </a:rPr>
              <a:t>8- تهیه گـزارش کـارشنـاسی </a:t>
            </a:r>
            <a:endParaRPr lang="en-US" sz="2300" b="1"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48889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0256"/>
            <a:ext cx="8579788" cy="5369178"/>
          </a:xfrm>
        </p:spPr>
        <p:txBody>
          <a:bodyPr>
            <a:noAutofit/>
          </a:bodyPr>
          <a:lstStyle/>
          <a:p>
            <a:pPr marL="0" indent="0">
              <a:buNone/>
            </a:pPr>
            <a:r>
              <a:rPr lang="fa-IR" sz="3200" dirty="0">
                <a:solidFill>
                  <a:schemeClr val="tx1"/>
                </a:solidFill>
                <a:cs typeface="B Titr" panose="00000700000000000000" pitchFamily="2" charset="-78"/>
              </a:rPr>
              <a:t>10-تعریف انـواع قیمت  و ارزش ملـک : </a:t>
            </a:r>
          </a:p>
          <a:p>
            <a:pPr marL="0" indent="0">
              <a:buNone/>
            </a:pPr>
            <a:endParaRPr lang="fa-IR" sz="2000" dirty="0">
              <a:solidFill>
                <a:schemeClr val="tx1"/>
              </a:solidFill>
            </a:endParaRPr>
          </a:p>
          <a:p>
            <a:pPr marL="0" indent="0" algn="just">
              <a:buNone/>
            </a:pPr>
            <a:r>
              <a:rPr lang="fa-IR" sz="2400" b="1" dirty="0">
                <a:cs typeface="B Nazanin" panose="00000400000000000000" pitchFamily="2" charset="-78"/>
              </a:rPr>
              <a:t>• تعیین قیمت عادله روز مسکن و ملک با توجه به نیازهای مالی، قضایی و حتی نیازهای روزمره مردم مور مهمی شده است. </a:t>
            </a:r>
          </a:p>
          <a:p>
            <a:pPr marL="0" indent="0" algn="just">
              <a:buNone/>
            </a:pPr>
            <a:endParaRPr lang="fa-IR" sz="2400" b="1" dirty="0">
              <a:cs typeface="B Nazanin" panose="00000400000000000000" pitchFamily="2" charset="-78"/>
            </a:endParaRPr>
          </a:p>
          <a:p>
            <a:pPr marL="0" indent="0" algn="just">
              <a:buNone/>
            </a:pPr>
            <a:r>
              <a:rPr lang="fa-IR" sz="2000" b="1" dirty="0">
                <a:cs typeface="B Nazanin" panose="00000400000000000000" pitchFamily="2" charset="-78"/>
              </a:rPr>
              <a:t>در قانون و آیین نامه اجرای آن فقط در تبصره ماده ۱۹ قانون قیمت عادله روز ذکر شده است:</a:t>
            </a:r>
          </a:p>
          <a:p>
            <a:pPr marL="0" indent="0" algn="just">
              <a:buNone/>
            </a:pPr>
            <a:endParaRPr lang="fa-IR" sz="2000" b="1" dirty="0">
              <a:cs typeface="B Nazanin" panose="00000400000000000000" pitchFamily="2" charset="-78"/>
            </a:endParaRPr>
          </a:p>
          <a:p>
            <a:pPr marL="0" indent="0" algn="justLow">
              <a:buNone/>
            </a:pPr>
            <a:r>
              <a:rPr lang="fa-IR" sz="2400" b="1" dirty="0">
                <a:cs typeface="B Nazanin" panose="00000400000000000000" pitchFamily="2" charset="-78"/>
              </a:rPr>
              <a:t>- ماده ۱۹۔ قانون کارشناسان رسمی دادگستری- اظهار نظر کارشناسی باید مستدل و صریح باشد و کارشناسان رسمی مکلفند نکات و توضیحاتی که برای تبیین نظریه ضروری است و یا توسط شورای عالی کارشناسان مشخص می گردد به طور کامل در آن منعکس نمایند. کارشناس رسمی موظف است در حدود صلاحیت خود نظر کارشناسی را به طور کتبی و در مهلت مقرر به مراجع ذیربط تسلیم نماید و نگهداری اسناد ومدارک به مدت حداقل پنج سال بعد از تاریخ نظریه کارشناسی.</a:t>
            </a:r>
          </a:p>
          <a:p>
            <a:pPr marL="0" indent="0">
              <a:buNone/>
            </a:pPr>
            <a:endParaRPr lang="fa-IR" dirty="0"/>
          </a:p>
        </p:txBody>
      </p:sp>
    </p:spTree>
    <p:extLst>
      <p:ext uri="{BB962C8B-B14F-4D97-AF65-F5344CB8AC3E}">
        <p14:creationId xmlns:p14="http://schemas.microsoft.com/office/powerpoint/2010/main" val="226248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1" y="1140316"/>
            <a:ext cx="9112637" cy="4528964"/>
          </a:xfrm>
        </p:spPr>
        <p:txBody>
          <a:bodyPr/>
          <a:lstStyle/>
          <a:p>
            <a:pPr marL="0" indent="0" algn="just">
              <a:buNone/>
            </a:pPr>
            <a:r>
              <a:rPr lang="fa-IR" sz="2400" b="1" dirty="0">
                <a:cs typeface="B Nazanin" panose="00000400000000000000" pitchFamily="2" charset="-78"/>
              </a:rPr>
              <a:t>• تبصـره - در مـواردی که انجـام معاملات مستـلزم تعیین </a:t>
            </a:r>
            <a:r>
              <a:rPr lang="fa-IR" sz="2400" b="1" u="sng" dirty="0">
                <a:cs typeface="B Nazanin" panose="00000400000000000000" pitchFamily="2" charset="-78"/>
              </a:rPr>
              <a:t>قیمت عـادله روز</a:t>
            </a:r>
            <a:r>
              <a:rPr lang="fa-IR" sz="2400" b="1" dirty="0">
                <a:cs typeface="B Nazanin" panose="00000400000000000000" pitchFamily="2" charset="-78"/>
              </a:rPr>
              <a:t> از طـرف کارشنـاس رسمـی است، نظـریه اعلام شده حداکثـر تا شش مـاه از تـاریخ صدور معتبر خواهد بود.»</a:t>
            </a:r>
          </a:p>
          <a:p>
            <a:pPr marL="0" indent="0" algn="just">
              <a:buNone/>
            </a:pPr>
            <a:r>
              <a:rPr lang="fa-IR" sz="2400" b="1" dirty="0">
                <a:cs typeface="B Nazanin" panose="00000400000000000000" pitchFamily="2" charset="-78"/>
              </a:rPr>
              <a:t> </a:t>
            </a:r>
          </a:p>
          <a:p>
            <a:pPr marL="0" indent="0" algn="just">
              <a:buNone/>
            </a:pPr>
            <a:r>
              <a:rPr lang="fa-IR" sz="2400" b="1" dirty="0">
                <a:cs typeface="B Nazanin" panose="00000400000000000000" pitchFamily="2" charset="-78"/>
              </a:rPr>
              <a:t>-از آن جـایی که ارزیـابی، یکی از موضـوعات مهـم و رایج در کارشنـاسی رسـمی می باشـد به موضـوع مهـم تعـریف قیمت روز از منظـر کـارشناسی رسمـی پرداخته می شود.</a:t>
            </a:r>
          </a:p>
          <a:p>
            <a:pPr marL="0" indent="0" algn="just">
              <a:buNone/>
            </a:pPr>
            <a:endParaRPr lang="fa-IR" sz="2400" b="1"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3237532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4" y="150600"/>
            <a:ext cx="9445214" cy="6542808"/>
          </a:xfrm>
        </p:spPr>
        <p:txBody>
          <a:bodyPr>
            <a:normAutofit lnSpcReduction="10000"/>
          </a:bodyPr>
          <a:lstStyle/>
          <a:p>
            <a:pPr marL="0" lvl="0" indent="0">
              <a:buNone/>
            </a:pPr>
            <a:r>
              <a:rPr lang="fa-IR" sz="3200" dirty="0">
                <a:solidFill>
                  <a:schemeClr val="tx1"/>
                </a:solidFill>
                <a:cs typeface="B Titr" panose="00000700000000000000" pitchFamily="2" charset="-78"/>
              </a:rPr>
              <a:t>قیمت براساس شرایط مختلف اقتصـادی و تمایلات بازیگـران و بـازارهای رقیب در بـازار شکـل می گیـرد. </a:t>
            </a:r>
            <a:endParaRPr lang="en-US" sz="3200" dirty="0">
              <a:solidFill>
                <a:schemeClr val="tx1"/>
              </a:solidFill>
              <a:cs typeface="B Titr" panose="00000700000000000000" pitchFamily="2" charset="-78"/>
            </a:endParaRPr>
          </a:p>
          <a:p>
            <a:pPr marL="0" indent="0">
              <a:buNone/>
            </a:pPr>
            <a:r>
              <a:rPr lang="fa-IR" sz="2300" b="1" dirty="0">
                <a:cs typeface="B Nazanin" panose="00000400000000000000" pitchFamily="2" charset="-78"/>
              </a:rPr>
              <a:t>ارزش و قيمت حسب کاربرد در امور کارشناسی معانی چندگانه دارد.</a:t>
            </a:r>
            <a:endParaRPr lang="en-US" sz="2300" dirty="0">
              <a:cs typeface="B Nazanin" panose="00000400000000000000" pitchFamily="2" charset="-78"/>
            </a:endParaRPr>
          </a:p>
          <a:p>
            <a:pPr marL="0" indent="0">
              <a:buNone/>
            </a:pPr>
            <a:r>
              <a:rPr lang="fa-IR" sz="2300" b="1" dirty="0">
                <a:cs typeface="B Nazanin" panose="00000400000000000000" pitchFamily="2" charset="-78"/>
              </a:rPr>
              <a:t>1- قیمت مصوب (قیمت واگذاری با قیمت رسمی): در شرایطی که عرضه کننده تنظیم کننده بازار است .</a:t>
            </a:r>
            <a:endParaRPr lang="en-US" sz="2300" dirty="0">
              <a:cs typeface="B Nazanin" panose="00000400000000000000" pitchFamily="2" charset="-78"/>
            </a:endParaRPr>
          </a:p>
          <a:p>
            <a:pPr marL="0" indent="0">
              <a:buNone/>
            </a:pPr>
            <a:r>
              <a:rPr lang="fa-IR" sz="2300" b="1" dirty="0">
                <a:cs typeface="B Nazanin" panose="00000400000000000000" pitchFamily="2" charset="-78"/>
              </a:rPr>
              <a:t> 2- قیمت مزایده ای</a:t>
            </a:r>
            <a:endParaRPr lang="en-US" sz="2300" dirty="0">
              <a:cs typeface="B Nazanin" panose="00000400000000000000" pitchFamily="2" charset="-78"/>
            </a:endParaRPr>
          </a:p>
          <a:p>
            <a:pPr marL="0" indent="0">
              <a:buNone/>
            </a:pPr>
            <a:r>
              <a:rPr lang="fa-IR" sz="2300" b="1" dirty="0">
                <a:cs typeface="B Nazanin" panose="00000400000000000000" pitchFamily="2" charset="-78"/>
              </a:rPr>
              <a:t> ٣- ارزش سرمایه گذاری در این حالت با توجه به منافع آتی محتمل مورد کارشناسی</a:t>
            </a:r>
            <a:endParaRPr lang="en-US" sz="2300" dirty="0">
              <a:cs typeface="B Nazanin" panose="00000400000000000000" pitchFamily="2" charset="-78"/>
            </a:endParaRPr>
          </a:p>
          <a:p>
            <a:pPr marL="0" indent="0">
              <a:buNone/>
            </a:pPr>
            <a:r>
              <a:rPr lang="fa-IR" sz="2300" b="1" dirty="0">
                <a:cs typeface="B Nazanin" panose="00000400000000000000" pitchFamily="2" charset="-78"/>
              </a:rPr>
              <a:t> ۴. ارزش از نظر مالک: معمولا ارزش نظر مالک بالاتر از ارزش بازار است</a:t>
            </a:r>
          </a:p>
          <a:p>
            <a:pPr marL="0" indent="0">
              <a:buNone/>
            </a:pPr>
            <a:r>
              <a:rPr lang="fa-IR" sz="2300" b="1" dirty="0">
                <a:cs typeface="B Nazanin" panose="00000400000000000000" pitchFamily="2" charset="-78"/>
              </a:rPr>
              <a:t> 5. قیمت توافقی (معامله)</a:t>
            </a:r>
            <a:endParaRPr lang="en-US" sz="2300" dirty="0">
              <a:cs typeface="B Nazanin" panose="00000400000000000000" pitchFamily="2" charset="-78"/>
            </a:endParaRPr>
          </a:p>
          <a:p>
            <a:pPr marL="0" indent="0">
              <a:buNone/>
            </a:pPr>
            <a:r>
              <a:rPr lang="fa-IR" sz="2300" b="1" dirty="0">
                <a:cs typeface="B Nazanin" panose="00000400000000000000" pitchFamily="2" charset="-78"/>
              </a:rPr>
              <a:t>6. قیمت بازار( آزاد) : این قیمت یک قیمت توافقی است که تحت شرایط بازار  شکل می گیرد.</a:t>
            </a:r>
            <a:endParaRPr lang="en-US" sz="2300" dirty="0">
              <a:cs typeface="B Nazanin" panose="00000400000000000000" pitchFamily="2" charset="-78"/>
            </a:endParaRPr>
          </a:p>
          <a:p>
            <a:pPr marL="0" indent="0">
              <a:buNone/>
            </a:pPr>
            <a:r>
              <a:rPr lang="fa-IR" sz="2300" b="1" dirty="0">
                <a:cs typeface="B Nazanin" panose="00000400000000000000" pitchFamily="2" charset="-78"/>
              </a:rPr>
              <a:t>7.  ارزش دارای قیود و امتیازات (حقوق ارتفاقی، حق عمری...) </a:t>
            </a:r>
            <a:endParaRPr lang="en-US" sz="2300" dirty="0">
              <a:cs typeface="B Nazanin" panose="00000400000000000000" pitchFamily="2" charset="-78"/>
            </a:endParaRPr>
          </a:p>
          <a:p>
            <a:pPr marL="0" indent="0">
              <a:buNone/>
            </a:pPr>
            <a:r>
              <a:rPr lang="fa-IR" sz="2300" b="1" dirty="0">
                <a:cs typeface="B Nazanin" panose="00000400000000000000" pitchFamily="2" charset="-78"/>
              </a:rPr>
              <a:t>8.  ارزش عرف (رویه) کارشناسان رسمی </a:t>
            </a:r>
            <a:endParaRPr lang="en-US" sz="2300" dirty="0">
              <a:cs typeface="B Nazanin" panose="00000400000000000000" pitchFamily="2" charset="-78"/>
            </a:endParaRPr>
          </a:p>
          <a:p>
            <a:pPr marL="0" indent="0">
              <a:buNone/>
            </a:pPr>
            <a:r>
              <a:rPr lang="fa-IR" sz="2300" b="1" dirty="0">
                <a:cs typeface="B Nazanin" panose="00000400000000000000" pitchFamily="2" charset="-78"/>
              </a:rPr>
              <a:t>9. قیمت عادله روز</a:t>
            </a:r>
            <a:endParaRPr lang="en-US" sz="2300" dirty="0">
              <a:cs typeface="B Nazanin" panose="00000400000000000000" pitchFamily="2" charset="-78"/>
            </a:endParaRPr>
          </a:p>
          <a:p>
            <a:pPr marL="0" indent="0">
              <a:buNone/>
            </a:pPr>
            <a:r>
              <a:rPr lang="fa-IR" sz="2300" b="1" dirty="0">
                <a:cs typeface="B Nazanin" panose="00000400000000000000" pitchFamily="2" charset="-78"/>
              </a:rPr>
              <a:t>10. سایر قیمت ها و ارزش ها</a:t>
            </a:r>
            <a:endParaRPr lang="en-US" sz="2300" dirty="0">
              <a:cs typeface="B Nazanin" panose="00000400000000000000" pitchFamily="2" charset="-78"/>
            </a:endParaRPr>
          </a:p>
          <a:p>
            <a:pPr marL="0" indent="0">
              <a:buNone/>
            </a:pPr>
            <a:endParaRPr lang="fa-IR" dirty="0">
              <a:cs typeface="B Titr" panose="00000700000000000000" pitchFamily="2" charset="-78"/>
            </a:endParaRPr>
          </a:p>
        </p:txBody>
      </p:sp>
    </p:spTree>
    <p:extLst>
      <p:ext uri="{BB962C8B-B14F-4D97-AF65-F5344CB8AC3E}">
        <p14:creationId xmlns:p14="http://schemas.microsoft.com/office/powerpoint/2010/main" val="3647258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8" y="182881"/>
            <a:ext cx="9037334" cy="6433072"/>
          </a:xfrm>
        </p:spPr>
        <p:txBody>
          <a:bodyPr>
            <a:normAutofit/>
          </a:bodyPr>
          <a:lstStyle/>
          <a:p>
            <a:pPr marL="0" indent="0">
              <a:buNone/>
            </a:pPr>
            <a:r>
              <a:rPr lang="fa-IR" sz="3500" dirty="0">
                <a:solidFill>
                  <a:schemeClr val="tx1"/>
                </a:solidFill>
                <a:cs typeface="B Titr" panose="00000700000000000000" pitchFamily="2" charset="-78"/>
              </a:rPr>
              <a:t>قیـمت روز بـازار آزاد </a:t>
            </a:r>
          </a:p>
          <a:p>
            <a:pPr marL="0" indent="0">
              <a:buNone/>
            </a:pPr>
            <a:endParaRPr lang="fa-IR" sz="3500" dirty="0">
              <a:solidFill>
                <a:schemeClr val="tx1"/>
              </a:solidFill>
              <a:cs typeface="B Titr" panose="00000700000000000000" pitchFamily="2" charset="-78"/>
            </a:endParaRPr>
          </a:p>
          <a:p>
            <a:pPr marL="0" indent="0" algn="just">
              <a:buNone/>
            </a:pPr>
            <a:r>
              <a:rPr lang="fa-IR" sz="2300" b="1" dirty="0">
                <a:cs typeface="B Nazanin" panose="00000400000000000000" pitchFamily="2" charset="-78"/>
              </a:rPr>
              <a:t>در صـورتی که قیمت از طـریق عرضه و تقاضا تعیین شود این قیمت بازار آزاد خواهد بود. هر چند در عمل، بازارها به طور کامل آزاد نیستند و در این بازار علاوه بر عرضه کنندگان و متقاضیان، بازیگران دیگری نیز وجود دارند که مهمترین آن ها حاکمیت (دولت)، نهادهای مالی .بانک ها و واسطه ها هستند. </a:t>
            </a:r>
          </a:p>
          <a:p>
            <a:pPr marL="0" indent="0" algn="just">
              <a:buNone/>
            </a:pPr>
            <a:r>
              <a:rPr lang="fa-IR" sz="2300" b="1" dirty="0">
                <a:cs typeface="B Nazanin" panose="00000400000000000000" pitchFamily="2" charset="-78"/>
              </a:rPr>
              <a:t>- به طور کلی، طبق تعـریف علم اقتصاد، هرگاه در یک سطح از قیمت، عرضه و تقاضای کل به تعادل رسیده و برابر شوند این سطح قیمت، قیمت بازار (قیمت تعادلی) است.</a:t>
            </a:r>
          </a:p>
          <a:p>
            <a:pPr marL="0" indent="0" algn="just">
              <a:buNone/>
            </a:pPr>
            <a:r>
              <a:rPr lang="fa-IR" sz="2300" b="1" dirty="0">
                <a:cs typeface="B Nazanin" panose="00000400000000000000" pitchFamily="2" charset="-78"/>
              </a:rPr>
              <a:t> اگر مورد کارشناسی در حیطه کالا های همگن قرار نگیرد یعنی دارای تنوع در مشخصات فیزیکی، تجهیزات یا دارای ویژگی های حقوقی و مانند این ها باشد به جای یک قیمت مشخص، بازه ای نسبتا گسترده ای از قیمت به وجود می آید.</a:t>
            </a:r>
          </a:p>
          <a:p>
            <a:pPr marL="0" indent="0" algn="just">
              <a:buNone/>
            </a:pPr>
            <a:r>
              <a:rPr lang="fa-IR" sz="2300" b="1" dirty="0">
                <a:cs typeface="B Nazanin" panose="00000400000000000000" pitchFamily="2" charset="-78"/>
              </a:rPr>
              <a:t>در امور کـارشنـاسی نیز، در صـورت وجود بـازار بـرای مورد کـارشناسی، لازم است کشف قیمت بازار صورت گیرد.</a:t>
            </a:r>
            <a:endParaRPr lang="en-US" sz="28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4187981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183" y="933254"/>
            <a:ext cx="8716135" cy="3053530"/>
          </a:xfrm>
        </p:spPr>
        <p:txBody>
          <a:bodyPr>
            <a:normAutofit lnSpcReduction="10000"/>
          </a:bodyPr>
          <a:lstStyle/>
          <a:p>
            <a:pPr marL="0" indent="0">
              <a:buNone/>
            </a:pPr>
            <a:r>
              <a:rPr lang="fa-IR" sz="3600" dirty="0">
                <a:solidFill>
                  <a:schemeClr val="tx1"/>
                </a:solidFill>
                <a:cs typeface="B Titr" panose="00000700000000000000" pitchFamily="2" charset="-78"/>
              </a:rPr>
              <a:t>قیمت (بهـا):</a:t>
            </a:r>
          </a:p>
          <a:p>
            <a:pPr marL="0" indent="0">
              <a:buNone/>
            </a:pPr>
            <a:endParaRPr lang="en-US" sz="3600" dirty="0">
              <a:solidFill>
                <a:schemeClr val="tx1"/>
              </a:solidFill>
              <a:cs typeface="B Titr" panose="00000700000000000000" pitchFamily="2" charset="-78"/>
            </a:endParaRPr>
          </a:p>
          <a:p>
            <a:pPr marL="0" indent="0" algn="just">
              <a:buNone/>
            </a:pPr>
            <a:r>
              <a:rPr lang="fa-IR" b="1" dirty="0"/>
              <a:t> </a:t>
            </a:r>
            <a:r>
              <a:rPr lang="fa-IR" sz="2400" b="1" dirty="0">
                <a:cs typeface="B Nazanin" panose="00000400000000000000" pitchFamily="2" charset="-78"/>
              </a:rPr>
              <a:t>به معنـای ارزش مـال به معیـار نـرخ رایج در عرصـه و تقاضـاست ،</a:t>
            </a:r>
          </a:p>
          <a:p>
            <a:pPr marL="0" indent="0" algn="just">
              <a:buNone/>
            </a:pPr>
            <a:endParaRPr lang="fa-IR" sz="2400" b="1" dirty="0">
              <a:cs typeface="B Nazanin" panose="00000400000000000000" pitchFamily="2" charset="-78"/>
            </a:endParaRPr>
          </a:p>
          <a:p>
            <a:pPr marL="0" indent="0" algn="just">
              <a:buNone/>
            </a:pPr>
            <a:r>
              <a:rPr lang="fa-IR" sz="2400" b="1" dirty="0">
                <a:cs typeface="B Nazanin" panose="00000400000000000000" pitchFamily="2" charset="-78"/>
              </a:rPr>
              <a:t>بـدون اینکه عقدی مطـرح باشد ارزیـاب یا قیمت کارشنـاسی یا قیمتـی که در بازار واقعـی به آن رسیـده  است  .</a:t>
            </a:r>
            <a:endParaRPr lang="en-US" sz="24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619589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910" y="577327"/>
            <a:ext cx="8596668" cy="5707875"/>
          </a:xfrm>
        </p:spPr>
        <p:txBody>
          <a:bodyPr/>
          <a:lstStyle/>
          <a:p>
            <a:pPr marL="0" indent="0">
              <a:buNone/>
            </a:pPr>
            <a:r>
              <a:rPr lang="fa-IR" b="1" dirty="0"/>
              <a:t> </a:t>
            </a:r>
            <a:r>
              <a:rPr lang="fa-IR" sz="3600" dirty="0">
                <a:solidFill>
                  <a:schemeClr val="tx1"/>
                </a:solidFill>
                <a:cs typeface="B Titr" panose="00000700000000000000" pitchFamily="2" charset="-78"/>
              </a:rPr>
              <a:t>ارزش بـازار یا بـازار آزاد:</a:t>
            </a:r>
          </a:p>
          <a:p>
            <a:pPr marL="0" indent="0">
              <a:buNone/>
            </a:pPr>
            <a:endParaRPr lang="en-US" sz="3600" dirty="0">
              <a:solidFill>
                <a:schemeClr val="tx1"/>
              </a:solidFill>
              <a:cs typeface="B Titr" panose="00000700000000000000" pitchFamily="2" charset="-78"/>
            </a:endParaRPr>
          </a:p>
          <a:p>
            <a:pPr marL="0" indent="0" algn="just">
              <a:buNone/>
            </a:pPr>
            <a:r>
              <a:rPr lang="fa-IR" sz="2400" b="1" dirty="0">
                <a:cs typeface="B Nazanin" panose="00000400000000000000" pitchFamily="2" charset="-78"/>
              </a:rPr>
              <a:t> در بازار اگر عرضه و تقاضا با هم در تعادل باشند قیمت بازار بوجود می آید و در قرارداد ذکر می شود  .</a:t>
            </a:r>
          </a:p>
          <a:p>
            <a:pPr marL="0" indent="0" algn="just">
              <a:buNone/>
            </a:pPr>
            <a:endParaRPr lang="en-US" sz="2400" dirty="0">
              <a:cs typeface="B Nazanin" panose="00000400000000000000" pitchFamily="2" charset="-78"/>
            </a:endParaRPr>
          </a:p>
          <a:p>
            <a:pPr marL="0" indent="0" algn="just">
              <a:buNone/>
            </a:pPr>
            <a:r>
              <a:rPr lang="fa-IR" sz="2400" b="1" dirty="0">
                <a:cs typeface="B Nazanin" panose="00000400000000000000" pitchFamily="2" charset="-78"/>
              </a:rPr>
              <a:t> در مبادلات آزادانه بین عرضه کننده و متقاضیان  بر اساس عرضه و تقاضا و چانه زنی در بازار آزاد،  قیمت تعیین می گردد (قیمت  درج در قرارداد و اجاره بها ). چرا که متقاضی تمایل به قیمت پایین و فروشنده تمایل به سقف قیمت دارد و با چانه زنی  "قیمت روز" تعیین می شود.</a:t>
            </a:r>
            <a:endParaRPr lang="fa-IR" sz="2400" dirty="0">
              <a:cs typeface="B Nazanin" panose="00000400000000000000" pitchFamily="2" charset="-78"/>
            </a:endParaRPr>
          </a:p>
        </p:txBody>
      </p:sp>
    </p:spTree>
    <p:extLst>
      <p:ext uri="{BB962C8B-B14F-4D97-AF65-F5344CB8AC3E}">
        <p14:creationId xmlns:p14="http://schemas.microsoft.com/office/powerpoint/2010/main" val="124007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DA39DE-E7A4-4317-95A9-8F0AF6F65F8F}"/>
              </a:ext>
            </a:extLst>
          </p:cNvPr>
          <p:cNvSpPr>
            <a:spLocks noGrp="1"/>
          </p:cNvSpPr>
          <p:nvPr>
            <p:ph idx="1"/>
          </p:nvPr>
        </p:nvSpPr>
        <p:spPr>
          <a:xfrm>
            <a:off x="230819" y="248575"/>
            <a:ext cx="9019713" cy="5792787"/>
          </a:xfrm>
        </p:spPr>
        <p:txBody>
          <a:bodyPr/>
          <a:lstStyle/>
          <a:p>
            <a:pPr marL="0" indent="0" algn="ctr" rtl="1">
              <a:buFont typeface="Wingdings 3" charset="2"/>
              <a:buNone/>
            </a:pPr>
            <a:endParaRPr lang="fa-IR" sz="2000" b="1" dirty="0">
              <a:cs typeface="B Titr" panose="00000700000000000000" pitchFamily="2" charset="-78"/>
            </a:endParaRPr>
          </a:p>
          <a:p>
            <a:pPr marL="0" indent="0" algn="ctr" rtl="1">
              <a:buFont typeface="Wingdings 3" charset="2"/>
              <a:buNone/>
            </a:pPr>
            <a:endParaRPr lang="fa-IR" sz="2000" b="1" dirty="0">
              <a:cs typeface="B Titr" panose="00000700000000000000" pitchFamily="2" charset="-78"/>
            </a:endParaRPr>
          </a:p>
          <a:p>
            <a:pPr marL="0" indent="0" algn="ctr" rtl="1">
              <a:buFont typeface="Wingdings 3" charset="2"/>
              <a:buNone/>
            </a:pPr>
            <a:r>
              <a:rPr lang="fa-IR" sz="2000" b="1" dirty="0">
                <a:cs typeface="B Titr" panose="00000700000000000000" pitchFamily="2" charset="-78"/>
              </a:rPr>
              <a:t>مهندس علی خزاعی زاده </a:t>
            </a:r>
          </a:p>
          <a:p>
            <a:pPr marL="0" indent="0" algn="ctr" rtl="1">
              <a:buFont typeface="Wingdings 3" charset="2"/>
              <a:buNone/>
            </a:pPr>
            <a:endParaRPr lang="fa-IR" sz="1800" b="1" dirty="0">
              <a:cs typeface="B Titr" panose="00000700000000000000" pitchFamily="2" charset="-78"/>
            </a:endParaRPr>
          </a:p>
          <a:p>
            <a:pPr marL="0" indent="0" algn="ctr" rtl="1">
              <a:buFont typeface="Wingdings 3" charset="2"/>
              <a:buNone/>
            </a:pPr>
            <a:r>
              <a:rPr lang="fa-IR" sz="1800" b="1" dirty="0">
                <a:cs typeface="B Titr" panose="00000700000000000000" pitchFamily="2" charset="-78"/>
              </a:rPr>
              <a:t>کارشناس رسمی دادگستری کانون  رشته راه و ساختمان</a:t>
            </a:r>
          </a:p>
          <a:p>
            <a:pPr marL="0" indent="0" algn="ctr" rtl="1">
              <a:buFont typeface="Wingdings 3" charset="2"/>
              <a:buNone/>
            </a:pPr>
            <a:endParaRPr lang="fa-IR" sz="1800" b="1" dirty="0">
              <a:cs typeface="B Titr" panose="00000700000000000000" pitchFamily="2" charset="-78"/>
            </a:endParaRPr>
          </a:p>
          <a:p>
            <a:pPr marL="0" indent="0" algn="ctr" rtl="1">
              <a:buFont typeface="Wingdings 3" charset="2"/>
              <a:buNone/>
            </a:pPr>
            <a:endParaRPr lang="fa-IR" sz="1800" b="1" dirty="0">
              <a:cs typeface="B Titr" panose="00000700000000000000" pitchFamily="2" charset="-78"/>
            </a:endParaRPr>
          </a:p>
          <a:p>
            <a:pPr marL="0" indent="0" algn="r" rtl="1">
              <a:buFont typeface="Wingdings 3" charset="2"/>
              <a:buNone/>
            </a:pPr>
            <a:r>
              <a:rPr lang="fa-IR" sz="1800" b="1" dirty="0">
                <a:cs typeface="B Titr" panose="00000700000000000000" pitchFamily="2" charset="-78"/>
              </a:rPr>
              <a:t>نویسنده کتاب دستیار کارشناس</a:t>
            </a:r>
          </a:p>
          <a:p>
            <a:pPr marL="0" indent="0" algn="r" rtl="1">
              <a:buFont typeface="Wingdings 3" charset="2"/>
              <a:buNone/>
            </a:pPr>
            <a:r>
              <a:rPr lang="fa-IR" sz="1800" b="1" dirty="0">
                <a:cs typeface="B Titr" panose="00000700000000000000" pitchFamily="2" charset="-78"/>
              </a:rPr>
              <a:t>دادیارکانون تهران</a:t>
            </a:r>
          </a:p>
          <a:p>
            <a:pPr marL="0" indent="0" algn="r" rtl="1">
              <a:buFont typeface="Wingdings 3" charset="2"/>
              <a:buNone/>
            </a:pPr>
            <a:r>
              <a:rPr lang="fa-IR" sz="1800" b="1" dirty="0">
                <a:cs typeface="B Titr" panose="00000700000000000000" pitchFamily="2" charset="-78"/>
              </a:rPr>
              <a:t>عضو واحد پژوهش کانون تهران</a:t>
            </a:r>
          </a:p>
          <a:p>
            <a:pPr marL="0" indent="0" algn="r" rtl="1">
              <a:buFont typeface="Wingdings 3" charset="2"/>
              <a:buNone/>
            </a:pPr>
            <a:r>
              <a:rPr lang="fa-IR" sz="1800" b="1" dirty="0">
                <a:cs typeface="B Titr" panose="00000700000000000000" pitchFamily="2" charset="-78"/>
              </a:rPr>
              <a:t>عضو کمیته های وحدت رویه کانون تهران</a:t>
            </a:r>
          </a:p>
          <a:p>
            <a:pPr marL="0" indent="0" algn="r" rtl="1">
              <a:buFont typeface="Wingdings 3" charset="2"/>
              <a:buNone/>
            </a:pPr>
            <a:r>
              <a:rPr lang="fa-IR" b="1" dirty="0">
                <a:cs typeface="B Titr" panose="00000700000000000000" pitchFamily="2" charset="-78"/>
              </a:rPr>
              <a:t>                                                                                                                                                          </a:t>
            </a:r>
            <a:r>
              <a:rPr lang="fa-IR" sz="1800" b="1" dirty="0">
                <a:cs typeface="B Titr" panose="00000700000000000000" pitchFamily="2" charset="-78"/>
              </a:rPr>
              <a:t>  زمستان1402</a:t>
            </a:r>
          </a:p>
          <a:p>
            <a:pPr marL="0" indent="0" algn="ctr" rtl="1">
              <a:buFont typeface="Wingdings 3" charset="2"/>
              <a:buNone/>
            </a:pPr>
            <a:r>
              <a:rPr lang="fa-IR" sz="1800" b="1" dirty="0">
                <a:cs typeface="B Titr" panose="00000700000000000000" pitchFamily="2" charset="-78"/>
              </a:rPr>
              <a:t>                                                                                                                                         علی خزاعی زاده</a:t>
            </a:r>
            <a:endParaRPr lang="en-US" dirty="0"/>
          </a:p>
        </p:txBody>
      </p:sp>
    </p:spTree>
    <p:extLst>
      <p:ext uri="{BB962C8B-B14F-4D97-AF65-F5344CB8AC3E}">
        <p14:creationId xmlns:p14="http://schemas.microsoft.com/office/powerpoint/2010/main" val="854866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59" y="989702"/>
            <a:ext cx="9015820" cy="4813690"/>
          </a:xfrm>
        </p:spPr>
        <p:txBody>
          <a:bodyPr>
            <a:normAutofit/>
          </a:bodyPr>
          <a:lstStyle/>
          <a:p>
            <a:pPr marL="0" lvl="0" indent="0">
              <a:buNone/>
            </a:pPr>
            <a:r>
              <a:rPr lang="fa-IR" sz="3200" dirty="0">
                <a:solidFill>
                  <a:schemeClr val="tx1"/>
                </a:solidFill>
                <a:cs typeface="B Titr" panose="00000700000000000000" pitchFamily="2" charset="-78"/>
              </a:rPr>
              <a:t>ارزش دارای قیـود(محـدودیت) و امتیـازات  :</a:t>
            </a:r>
          </a:p>
          <a:p>
            <a:pPr marL="0" lvl="0" indent="0">
              <a:buNone/>
            </a:pPr>
            <a:r>
              <a:rPr lang="fa-IR" sz="3200" dirty="0">
                <a:solidFill>
                  <a:schemeClr val="tx1"/>
                </a:solidFill>
                <a:cs typeface="B Titr" panose="00000700000000000000" pitchFamily="2" charset="-78"/>
              </a:rPr>
              <a:t> </a:t>
            </a:r>
            <a:endParaRPr lang="en-US" sz="3200" dirty="0">
              <a:solidFill>
                <a:schemeClr val="tx1"/>
              </a:solidFill>
              <a:cs typeface="B Titr" panose="00000700000000000000" pitchFamily="2" charset="-78"/>
            </a:endParaRPr>
          </a:p>
          <a:p>
            <a:pPr marL="0" lvl="0" indent="0" algn="justLow">
              <a:buNone/>
            </a:pPr>
            <a:r>
              <a:rPr lang="fa-IR" sz="2800" b="1" dirty="0">
                <a:cs typeface="B Nazanin" panose="00000400000000000000" pitchFamily="2" charset="-78"/>
              </a:rPr>
              <a:t> امتیـازات: مجـوز تاسیس ،پـروانه بهـره برداری ،طـراحی، انشعابات آب و بـرق،بیمه ،دانش فنی انحصاری ،ثبت اختراع مالکیت معنوی..قیود :،غیـرطلق ،حـق ارتفـاقی ،حق انتفاعی(حق عمری ،حق سکنی)،اجاره بهـا، سـرقفلی و..</a:t>
            </a:r>
          </a:p>
          <a:p>
            <a:pPr marL="0" lvl="0" indent="0" algn="justLow">
              <a:buNone/>
            </a:pPr>
            <a:r>
              <a:rPr lang="fa-IR" sz="2800" b="1" dirty="0">
                <a:cs typeface="B Nazanin" panose="00000400000000000000" pitchFamily="2" charset="-78"/>
              </a:rPr>
              <a:t> اگـر بـرای آن قید یا ملک دارای قید امکـان عـرضه  به بـازار آزاد وجود نداشته باشد ارزش قیود توسط کارشنـاس رسمی تعیین و از ارزش بازار آزاد ملک کسر می گردد. </a:t>
            </a:r>
            <a:endParaRPr lang="en-US" sz="28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205118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656678"/>
            <a:ext cx="8972788" cy="3549306"/>
          </a:xfrm>
        </p:spPr>
        <p:txBody>
          <a:bodyPr/>
          <a:lstStyle/>
          <a:p>
            <a:pPr marL="0" lvl="0" indent="0">
              <a:buNone/>
            </a:pPr>
            <a:r>
              <a:rPr lang="fa-IR" sz="3200" dirty="0">
                <a:solidFill>
                  <a:schemeClr val="tx1"/>
                </a:solidFill>
                <a:cs typeface="B Titr" panose="00000700000000000000" pitchFamily="2" charset="-78"/>
              </a:rPr>
              <a:t>ارزش رویـه (عـرف ) کارشنـاسـان رسـمی :</a:t>
            </a:r>
          </a:p>
          <a:p>
            <a:pPr marL="0" lvl="0" indent="0">
              <a:buNone/>
            </a:pPr>
            <a:endParaRPr lang="en-US" sz="3200" dirty="0">
              <a:solidFill>
                <a:schemeClr val="tx1"/>
              </a:solidFill>
              <a:cs typeface="B Titr" panose="00000700000000000000" pitchFamily="2" charset="-78"/>
            </a:endParaRPr>
          </a:p>
          <a:p>
            <a:pPr marL="0" lvl="0" indent="0" algn="just">
              <a:buNone/>
            </a:pPr>
            <a:r>
              <a:rPr lang="fa-IR" sz="2500" b="1" dirty="0">
                <a:cs typeface="B Nazanin" panose="00000400000000000000" pitchFamily="2" charset="-78"/>
              </a:rPr>
              <a:t>بازه ای از ارزش که نتایج کارشناسی با طی مراحل هیئت های بالاتر کارشناسان رسمی به آن میل می کند .</a:t>
            </a:r>
          </a:p>
          <a:p>
            <a:pPr marL="0" lvl="0" indent="0" algn="just">
              <a:buNone/>
            </a:pPr>
            <a:endParaRPr lang="fa-IR" sz="2500" b="1" dirty="0">
              <a:cs typeface="B Nazanin" panose="00000400000000000000" pitchFamily="2" charset="-78"/>
            </a:endParaRPr>
          </a:p>
          <a:p>
            <a:pPr marL="0" lvl="0" indent="0" algn="just">
              <a:buNone/>
            </a:pPr>
            <a:r>
              <a:rPr lang="fa-IR" sz="2500" b="1" dirty="0">
                <a:cs typeface="B Nazanin" panose="00000400000000000000" pitchFamily="2" charset="-78"/>
              </a:rPr>
              <a:t> ارزش فوق بر اساس روش ها و معیارهای کارشناسی تعیین می شود.</a:t>
            </a:r>
            <a:endParaRPr lang="en-US" sz="25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3271455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699" y="1086522"/>
            <a:ext cx="9058849" cy="3960965"/>
          </a:xfrm>
        </p:spPr>
        <p:txBody>
          <a:bodyPr>
            <a:normAutofit/>
          </a:bodyPr>
          <a:lstStyle/>
          <a:p>
            <a:pPr marL="0" lvl="0" indent="0">
              <a:buNone/>
            </a:pPr>
            <a:r>
              <a:rPr lang="fa-IR" sz="3600" dirty="0">
                <a:solidFill>
                  <a:schemeClr val="tx1"/>
                </a:solidFill>
                <a:cs typeface="B Titr" panose="00000700000000000000" pitchFamily="2" charset="-78"/>
              </a:rPr>
              <a:t>ارزش مصـوب :</a:t>
            </a:r>
          </a:p>
          <a:p>
            <a:pPr marL="0" lvl="0" indent="0">
              <a:buNone/>
            </a:pPr>
            <a:endParaRPr lang="en-US" sz="3600" dirty="0">
              <a:solidFill>
                <a:schemeClr val="tx1"/>
              </a:solidFill>
              <a:cs typeface="B Titr" panose="00000700000000000000" pitchFamily="2" charset="-78"/>
            </a:endParaRPr>
          </a:p>
          <a:p>
            <a:pPr marL="0" lvl="0" indent="0" algn="just">
              <a:buNone/>
            </a:pPr>
            <a:r>
              <a:rPr lang="en-US" b="1" dirty="0"/>
              <a:t> </a:t>
            </a:r>
            <a:r>
              <a:rPr lang="fa-IR" sz="2500" b="1" dirty="0">
                <a:cs typeface="B Nazanin" panose="00000400000000000000" pitchFamily="2" charset="-78"/>
              </a:rPr>
              <a:t>قیمتی که با ضوابط معین برای املاک تعیین می شود مثل قیمت ملک شهرک های صنعتی و ارزش معامـلاتی دفترچه ارزیابی املاک شهرداری و دارایی(قیمت منطقه ای )که ملاک اخذ عوارض است</a:t>
            </a:r>
          </a:p>
          <a:p>
            <a:pPr marL="0" lvl="0" indent="0" algn="just">
              <a:buNone/>
            </a:pPr>
            <a:r>
              <a:rPr lang="fa-IR" sz="2500" b="1" dirty="0">
                <a:cs typeface="B Nazanin" panose="00000400000000000000" pitchFamily="2" charset="-78"/>
              </a:rPr>
              <a:t>-در تقویم سند ملک و وجود قیمت مصـوب مثـل قیمت در واگـذاری ملک دولتـی یا تعاونی ، زمیـن شهـری و قیمت پـایه مـزایده (که توسط برآورد،استعـلام، کـارشناس رسـمی  و غیره مشخص می شود) و سـایر. </a:t>
            </a:r>
            <a:endParaRPr lang="en-US" sz="25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4236779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245" y="408790"/>
            <a:ext cx="8940515" cy="6357770"/>
          </a:xfrm>
        </p:spPr>
        <p:txBody>
          <a:bodyPr>
            <a:normAutofit/>
          </a:bodyPr>
          <a:lstStyle/>
          <a:p>
            <a:pPr marL="0" indent="0">
              <a:buNone/>
            </a:pPr>
            <a:r>
              <a:rPr lang="fa-IR" sz="2800" b="1" dirty="0">
                <a:cs typeface="B Titr" panose="00000700000000000000" pitchFamily="2" charset="-78"/>
              </a:rPr>
              <a:t> </a:t>
            </a:r>
            <a:r>
              <a:rPr lang="fa-IR" sz="3200" dirty="0">
                <a:solidFill>
                  <a:schemeClr val="tx1"/>
                </a:solidFill>
                <a:cs typeface="B Titr" panose="00000700000000000000" pitchFamily="2" charset="-78"/>
              </a:rPr>
              <a:t>ارزش مالـک : </a:t>
            </a:r>
          </a:p>
          <a:p>
            <a:pPr marL="0" indent="0">
              <a:buNone/>
            </a:pPr>
            <a:endParaRPr lang="en-US" sz="3200" dirty="0">
              <a:solidFill>
                <a:schemeClr val="tx1"/>
              </a:solidFill>
              <a:cs typeface="B Titr" panose="00000700000000000000" pitchFamily="2" charset="-78"/>
            </a:endParaRPr>
          </a:p>
          <a:p>
            <a:pPr marL="0" indent="0" algn="just">
              <a:buNone/>
            </a:pPr>
            <a:r>
              <a:rPr lang="fa-IR" sz="2500" b="1" dirty="0">
                <a:cs typeface="B Nazanin" panose="00000400000000000000" pitchFamily="2" charset="-78"/>
              </a:rPr>
              <a:t>بدلیل قدمت و اقامت خانواده و شخص در سالها و داشتن فعالیت و کار اقتصادی و انحصاری با مشتریان خاص در ان ملک و تعلقات معنوی و شخصی مالک وانجام هزینه های خاص  و غیره، صرفا از طرف خود مالک قیمت ارائه می شود و همه مختار به خرید یا انصراف از آن هستند و به این دلیل در اختیار خود اوست.</a:t>
            </a:r>
          </a:p>
          <a:p>
            <a:pPr marL="0" indent="0" algn="just">
              <a:buNone/>
            </a:pPr>
            <a:r>
              <a:rPr lang="fa-IR" sz="2500" b="1" dirty="0">
                <a:cs typeface="B Nazanin" panose="00000400000000000000" pitchFamily="2" charset="-78"/>
              </a:rPr>
              <a:t>مثال ساده : اگر معلولی ملکی را ده میلیارد میلیون بخرد و صد میلیون نیز برای الزام و راحتی و استفاده خودهزینه کند در فروش با تغییرات انجامی برای همه بالاخص غیر معلول خوب و مطلوب بازار  نیست و هزینه برگرداندن به حالت اولیه پنجاه میلیون  هزینه دارد لذا قیمت بازار عادی این مالک از ده میلیارد درهمان مقطع کمتر است.</a:t>
            </a:r>
          </a:p>
          <a:p>
            <a:pPr marL="0" indent="0" algn="just">
              <a:buNone/>
            </a:pPr>
            <a:r>
              <a:rPr lang="fa-IR" sz="2500" b="1" dirty="0">
                <a:cs typeface="B Nazanin" panose="00000400000000000000" pitchFamily="2" charset="-78"/>
              </a:rPr>
              <a:t> </a:t>
            </a:r>
          </a:p>
        </p:txBody>
      </p:sp>
    </p:spTree>
    <p:extLst>
      <p:ext uri="{BB962C8B-B14F-4D97-AF65-F5344CB8AC3E}">
        <p14:creationId xmlns:p14="http://schemas.microsoft.com/office/powerpoint/2010/main" val="1006693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060" y="207265"/>
            <a:ext cx="8830942" cy="5834098"/>
          </a:xfrm>
        </p:spPr>
        <p:txBody>
          <a:bodyPr>
            <a:normAutofit/>
          </a:bodyPr>
          <a:lstStyle/>
          <a:p>
            <a:pPr marL="0" indent="0" algn="just">
              <a:buNone/>
            </a:pPr>
            <a:r>
              <a:rPr lang="fa-IR" sz="3600" dirty="0">
                <a:solidFill>
                  <a:schemeClr val="tx1"/>
                </a:solidFill>
                <a:cs typeface="B Titr" panose="00000700000000000000" pitchFamily="2" charset="-78"/>
              </a:rPr>
              <a:t>نکتـه مهـم درمورد ارزش مالک :</a:t>
            </a:r>
          </a:p>
          <a:p>
            <a:pPr marL="0" indent="0" algn="just">
              <a:buNone/>
            </a:pPr>
            <a:endParaRPr lang="fa-IR" sz="2800" b="1" dirty="0">
              <a:cs typeface="B Nazanin" panose="00000400000000000000" pitchFamily="2" charset="-78"/>
            </a:endParaRPr>
          </a:p>
          <a:p>
            <a:pPr marL="0" indent="0" algn="just">
              <a:buNone/>
            </a:pPr>
            <a:r>
              <a:rPr lang="fa-IR" sz="2800" b="1" dirty="0">
                <a:cs typeface="B Nazanin" panose="00000400000000000000" pitchFamily="2" charset="-78"/>
              </a:rPr>
              <a:t>ارزش مالک بیشتر از ارزش بازار آزاد ، آن از ارزش دارای قیود ، ارزش عرف کارشناسان ، مصوب و یا قیمت منطقه ای است.</a:t>
            </a:r>
          </a:p>
          <a:p>
            <a:pPr marL="0" indent="0" algn="just">
              <a:buNone/>
            </a:pPr>
            <a:endParaRPr lang="fa-IR" sz="2800" b="1" dirty="0">
              <a:cs typeface="B Nazanin" panose="00000400000000000000" pitchFamily="2" charset="-78"/>
            </a:endParaRPr>
          </a:p>
          <a:p>
            <a:pPr marL="0" indent="0" algn="just">
              <a:buNone/>
            </a:pPr>
            <a:r>
              <a:rPr lang="fa-IR" sz="3200" b="1" dirty="0">
                <a:cs typeface="B Nazanin" panose="00000400000000000000" pitchFamily="2" charset="-78"/>
              </a:rPr>
              <a:t>-</a:t>
            </a:r>
            <a:r>
              <a:rPr lang="fa-IR" sz="2800" b="1" dirty="0">
                <a:cs typeface="B Titr" panose="00000700000000000000" pitchFamily="2" charset="-78"/>
              </a:rPr>
              <a:t>در صورتی که میـان دستگاه های دولتی یا شهرداری و مالک </a:t>
            </a:r>
            <a:r>
              <a:rPr lang="fa-IR" sz="3200" b="1" dirty="0">
                <a:cs typeface="B Nazanin" panose="00000400000000000000" pitchFamily="2" charset="-78"/>
              </a:rPr>
              <a:t>، در ارزیابی توافق نگردد آنگاه "بهای عادله روز" بدون تاثیر طرح و به  قیمت روز " توسط هیات کارشناسان رسمی سه نفره تعیین  می گردد.</a:t>
            </a:r>
          </a:p>
          <a:p>
            <a:pPr marL="0" indent="0">
              <a:buNone/>
            </a:pPr>
            <a:endParaRPr lang="fa-IR" dirty="0"/>
          </a:p>
        </p:txBody>
      </p:sp>
    </p:spTree>
    <p:extLst>
      <p:ext uri="{BB962C8B-B14F-4D97-AF65-F5344CB8AC3E}">
        <p14:creationId xmlns:p14="http://schemas.microsoft.com/office/powerpoint/2010/main" val="3446890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306" y="329938"/>
            <a:ext cx="8770255" cy="5436877"/>
          </a:xfrm>
        </p:spPr>
        <p:txBody>
          <a:bodyPr>
            <a:normAutofit/>
          </a:bodyPr>
          <a:lstStyle/>
          <a:p>
            <a:pPr marL="0" indent="0" algn="just">
              <a:buNone/>
            </a:pPr>
            <a:r>
              <a:rPr lang="fa-IR" sz="3600" dirty="0">
                <a:solidFill>
                  <a:schemeClr val="tx1"/>
                </a:solidFill>
                <a:cs typeface="B Titr" panose="00000700000000000000" pitchFamily="2" charset="-78"/>
              </a:rPr>
              <a:t>قیمت (بهـا)عادلـه  :</a:t>
            </a:r>
          </a:p>
          <a:p>
            <a:pPr marL="0" indent="0" algn="just">
              <a:buNone/>
            </a:pPr>
            <a:endParaRPr lang="fa-IR" sz="3600" dirty="0">
              <a:solidFill>
                <a:schemeClr val="tx1"/>
              </a:solidFill>
              <a:cs typeface="B Titr" panose="00000700000000000000" pitchFamily="2" charset="-78"/>
            </a:endParaRPr>
          </a:p>
          <a:p>
            <a:pPr marL="0" indent="0" algn="just">
              <a:buNone/>
            </a:pPr>
            <a:r>
              <a:rPr lang="fa-IR" sz="2400" dirty="0">
                <a:cs typeface="B Titr" panose="00000700000000000000" pitchFamily="2" charset="-78"/>
              </a:rPr>
              <a:t>قیمت عـادله : </a:t>
            </a:r>
            <a:r>
              <a:rPr lang="fa-IR" sz="2700" dirty="0">
                <a:cs typeface="B Nazanin" panose="00000400000000000000" pitchFamily="2" charset="-78"/>
              </a:rPr>
              <a:t>برخی همان قیمت توافقی روز برای اراضی ، ساختمان ها ، تاسیسات مشابه در منطقه ، که معامله شده  است می دانند و اگر قیمت توافقی بوجود نیامده و بازار فعال نباشد ، یا آشفته باشد و انسجام نداشته باشدلذا از زمینه وآمادگی که بین طرفین وجود دارد تا توافقی صورت گیرد بدست می آید. اما این تعریف ،همان قیمت بازار است. </a:t>
            </a:r>
          </a:p>
          <a:p>
            <a:pPr marL="0" indent="0" algn="just">
              <a:buNone/>
            </a:pPr>
            <a:endParaRPr lang="fa-IR" sz="2700" dirty="0">
              <a:cs typeface="B Nazanin" panose="00000400000000000000" pitchFamily="2" charset="-78"/>
            </a:endParaRPr>
          </a:p>
          <a:p>
            <a:pPr marL="0" indent="0" algn="just">
              <a:buNone/>
            </a:pPr>
            <a:endParaRPr lang="fa-IR" dirty="0"/>
          </a:p>
        </p:txBody>
      </p:sp>
    </p:spTree>
    <p:extLst>
      <p:ext uri="{BB962C8B-B14F-4D97-AF65-F5344CB8AC3E}">
        <p14:creationId xmlns:p14="http://schemas.microsoft.com/office/powerpoint/2010/main" val="3165350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11" y="490194"/>
            <a:ext cx="9376224" cy="4898670"/>
          </a:xfrm>
        </p:spPr>
        <p:txBody>
          <a:bodyPr>
            <a:normAutofit/>
          </a:bodyPr>
          <a:lstStyle/>
          <a:p>
            <a:pPr marL="0" indent="0" algn="ctr">
              <a:buNone/>
            </a:pPr>
            <a:r>
              <a:rPr lang="fa-IR" sz="3500" dirty="0">
                <a:solidFill>
                  <a:schemeClr val="tx1"/>
                </a:solidFill>
                <a:cs typeface="B Titr" panose="00000700000000000000" pitchFamily="2" charset="-78"/>
              </a:rPr>
              <a:t>نـرخ یا قیمت یا بهـای عادله</a:t>
            </a:r>
          </a:p>
          <a:p>
            <a:pPr marL="0" indent="0" algn="ctr">
              <a:buNone/>
            </a:pPr>
            <a:r>
              <a:rPr lang="fa-IR" sz="3500" dirty="0">
                <a:solidFill>
                  <a:schemeClr val="tx1"/>
                </a:solidFill>
                <a:cs typeface="B Titr" panose="00000700000000000000" pitchFamily="2" charset="-78"/>
              </a:rPr>
              <a:t>(در ترمینولوژی حقوق قدیمی لنگرودی):</a:t>
            </a:r>
          </a:p>
          <a:p>
            <a:pPr marL="0" indent="0" algn="ctr">
              <a:buNone/>
            </a:pPr>
            <a:endParaRPr lang="fa-IR" sz="3500" dirty="0">
              <a:solidFill>
                <a:schemeClr val="tx1"/>
              </a:solidFill>
              <a:cs typeface="B Titr" panose="00000700000000000000" pitchFamily="2" charset="-78"/>
            </a:endParaRPr>
          </a:p>
          <a:p>
            <a:pPr marL="0" indent="0" algn="ctr">
              <a:buNone/>
            </a:pPr>
            <a:endParaRPr lang="fa-IR" sz="3500" dirty="0">
              <a:solidFill>
                <a:schemeClr val="tx1"/>
              </a:solidFill>
              <a:cs typeface="B Titr" panose="00000700000000000000" pitchFamily="2" charset="-78"/>
            </a:endParaRPr>
          </a:p>
          <a:p>
            <a:pPr marL="0" indent="0" algn="just">
              <a:buNone/>
            </a:pPr>
            <a:r>
              <a:rPr lang="fa-IR" sz="3200" dirty="0">
                <a:cs typeface="B Nazanin" panose="00000400000000000000" pitchFamily="2" charset="-78"/>
              </a:rPr>
              <a:t>قیمت مال در اکثر معاملات راجع به آن مال در بازار معین در زمان معین است(ماده 242 قانون جزا و ماده 3توسعه معابر).</a:t>
            </a:r>
          </a:p>
          <a:p>
            <a:pPr marL="0" indent="0" algn="just">
              <a:buNone/>
            </a:pPr>
            <a:endParaRPr lang="fa-IR" sz="2800" dirty="0">
              <a:cs typeface="B Nazanin" panose="00000400000000000000" pitchFamily="2" charset="-78"/>
            </a:endParaRPr>
          </a:p>
        </p:txBody>
      </p:sp>
    </p:spTree>
    <p:extLst>
      <p:ext uri="{BB962C8B-B14F-4D97-AF65-F5344CB8AC3E}">
        <p14:creationId xmlns:p14="http://schemas.microsoft.com/office/powerpoint/2010/main" val="1760122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791" y="613187"/>
            <a:ext cx="8865211" cy="5637006"/>
          </a:xfrm>
        </p:spPr>
        <p:txBody>
          <a:bodyPr>
            <a:normAutofit/>
          </a:bodyPr>
          <a:lstStyle/>
          <a:p>
            <a:pPr marL="0" indent="0" algn="just">
              <a:buNone/>
            </a:pPr>
            <a:r>
              <a:rPr lang="fa-IR" sz="3200" dirty="0">
                <a:solidFill>
                  <a:schemeClr val="tx1"/>
                </a:solidFill>
                <a:cs typeface="B Titr" panose="00000700000000000000" pitchFamily="2" charset="-78"/>
              </a:rPr>
              <a:t>تعـریف قیمت عـادله روز :</a:t>
            </a:r>
          </a:p>
          <a:p>
            <a:pPr marL="0" indent="0" algn="just">
              <a:buNone/>
            </a:pPr>
            <a:r>
              <a:rPr lang="fa-IR" sz="2400" b="1" dirty="0">
                <a:cs typeface="B Nazanin" panose="00000400000000000000" pitchFamily="2" charset="-78"/>
              </a:rPr>
              <a:t> قیمت عادله روز برابر است با  قیمت در زمان و بازار معین × ضریب ≥ قیمت روز بازار </a:t>
            </a:r>
          </a:p>
          <a:p>
            <a:pPr marL="0" indent="0" algn="just">
              <a:buNone/>
            </a:pPr>
            <a:r>
              <a:rPr lang="fa-IR" sz="28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Nazanin" panose="00000400000000000000" pitchFamily="2" charset="-78"/>
              </a:rPr>
              <a:t> </a:t>
            </a:r>
            <a:r>
              <a:rPr lang="fa-IR" sz="3200" dirty="0">
                <a:solidFill>
                  <a:schemeClr val="tx1"/>
                </a:solidFill>
                <a:cs typeface="B Titr" panose="00000700000000000000" pitchFamily="2" charset="-78"/>
              </a:rPr>
              <a:t>قیمت عـادله روز:</a:t>
            </a:r>
          </a:p>
          <a:p>
            <a:pPr marL="0" indent="0" algn="just">
              <a:buNone/>
            </a:pPr>
            <a:r>
              <a:rPr lang="fa-IR" dirty="0">
                <a:cs typeface="B Titr" panose="00000700000000000000" pitchFamily="2" charset="-78"/>
              </a:rPr>
              <a:t> </a:t>
            </a:r>
            <a:r>
              <a:rPr lang="fa-IR" sz="2600" b="1" dirty="0">
                <a:cs typeface="B Nazanin" panose="00000400000000000000" pitchFamily="2" charset="-78"/>
              </a:rPr>
              <a:t>شامل عرصه ، اعیان ، حقوق، خسارت  و مزایا  و قیود (مثل ملک خصوصی دارای حق سکنی یاعمری یا ارتفاقی و یامالکیت غیر کامل)است ،.</a:t>
            </a:r>
          </a:p>
          <a:p>
            <a:pPr marL="0" indent="0" algn="just">
              <a:buNone/>
            </a:pPr>
            <a:r>
              <a:rPr lang="fa-IR" sz="2600" b="1" dirty="0">
                <a:cs typeface="B Nazanin" panose="00000400000000000000" pitchFamily="2" charset="-78"/>
              </a:rPr>
              <a:t>  - قیمت ارزیابی ملک  در طرحهای عمومی ، عمرانی و نظامی دولتی به قیمت عادله روز بدون تاثیر طرح است(مصوبه دولت سال 1358)یعنی اینکه، </a:t>
            </a:r>
            <a:r>
              <a:rPr lang="fa-IR" sz="2600" b="1" u="sng" dirty="0">
                <a:cs typeface="B Nazanin" panose="00000400000000000000" pitchFamily="2" charset="-78"/>
              </a:rPr>
              <a:t>قیمت</a:t>
            </a:r>
            <a:r>
              <a:rPr lang="fa-IR" sz="2600" b="1" dirty="0">
                <a:cs typeface="B Nazanin" panose="00000400000000000000" pitchFamily="2" charset="-78"/>
              </a:rPr>
              <a:t> </a:t>
            </a:r>
            <a:r>
              <a:rPr lang="fa-IR" sz="2600" b="1" u="sng" dirty="0">
                <a:cs typeface="B Nazanin" panose="00000400000000000000" pitchFamily="2" charset="-78"/>
              </a:rPr>
              <a:t>روز</a:t>
            </a:r>
            <a:r>
              <a:rPr lang="fa-IR" sz="2600" b="1" dirty="0">
                <a:cs typeface="B Nazanin" panose="00000400000000000000" pitchFamily="2" charset="-78"/>
              </a:rPr>
              <a:t> بازار در محل ملک است با اعمال </a:t>
            </a:r>
            <a:r>
              <a:rPr lang="fa-IR" sz="2600" b="1" u="sng" dirty="0">
                <a:cs typeface="B Nazanin" panose="00000400000000000000" pitchFamily="2" charset="-78"/>
              </a:rPr>
              <a:t>کاربری  مشخص </a:t>
            </a:r>
            <a:r>
              <a:rPr lang="fa-IR" sz="2600" b="1" dirty="0">
                <a:cs typeface="B Nazanin" panose="00000400000000000000" pitchFamily="2" charset="-78"/>
              </a:rPr>
              <a:t>و یا بنای مشابه آن در </a:t>
            </a:r>
            <a:r>
              <a:rPr lang="fa-IR" sz="2600" b="1" u="sng" dirty="0">
                <a:cs typeface="B Nazanin" panose="00000400000000000000" pitchFamily="2" charset="-78"/>
              </a:rPr>
              <a:t>محل</a:t>
            </a:r>
            <a:r>
              <a:rPr lang="fa-IR" sz="2600" b="1" dirty="0">
                <a:cs typeface="B Nazanin" panose="00000400000000000000" pitchFamily="2" charset="-78"/>
              </a:rPr>
              <a:t>، </a:t>
            </a:r>
            <a:r>
              <a:rPr lang="fa-IR" sz="2600" b="1" u="sng" dirty="0">
                <a:cs typeface="B Nazanin" panose="00000400000000000000" pitchFamily="2" charset="-78"/>
              </a:rPr>
              <a:t>بدون اعمال  تاثیر طرح ( مثبت یا منفی) </a:t>
            </a:r>
          </a:p>
        </p:txBody>
      </p:sp>
    </p:spTree>
    <p:extLst>
      <p:ext uri="{BB962C8B-B14F-4D97-AF65-F5344CB8AC3E}">
        <p14:creationId xmlns:p14="http://schemas.microsoft.com/office/powerpoint/2010/main" val="3221973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186" y="441065"/>
            <a:ext cx="9069816" cy="5600298"/>
          </a:xfrm>
        </p:spPr>
        <p:txBody>
          <a:bodyPr/>
          <a:lstStyle/>
          <a:p>
            <a:pPr marL="0" indent="0">
              <a:buNone/>
            </a:pPr>
            <a:r>
              <a:rPr lang="fa-IR" sz="2400" dirty="0">
                <a:solidFill>
                  <a:schemeClr val="tx1"/>
                </a:solidFill>
                <a:cs typeface="B Titr" panose="00000700000000000000" pitchFamily="2" charset="-78"/>
              </a:rPr>
              <a:t>11-بررسی تحلیلی  اختلاف درنظریه های کارشناسی</a:t>
            </a:r>
          </a:p>
          <a:p>
            <a:pPr marL="0" indent="0" algn="ctr">
              <a:buNone/>
            </a:pPr>
            <a:endParaRPr lang="en-US" sz="3600" dirty="0">
              <a:solidFill>
                <a:schemeClr val="tx1"/>
              </a:solidFill>
              <a:cs typeface="B Titr" panose="00000700000000000000" pitchFamily="2" charset="-78"/>
            </a:endParaRPr>
          </a:p>
          <a:p>
            <a:pPr marL="0" indent="0">
              <a:buNone/>
            </a:pPr>
            <a:r>
              <a:rPr lang="fa-IR" sz="2800" b="1" dirty="0">
                <a:cs typeface="B Titr" panose="00000700000000000000" pitchFamily="2" charset="-78"/>
              </a:rPr>
              <a:t>معنـی لغـوی فـاحش </a:t>
            </a:r>
            <a:endParaRPr lang="en-US" sz="2800" b="1" dirty="0">
              <a:cs typeface="B Titr" panose="00000700000000000000" pitchFamily="2" charset="-78"/>
            </a:endParaRPr>
          </a:p>
          <a:p>
            <a:pPr marL="0" lvl="0" indent="0" algn="just">
              <a:buNone/>
            </a:pPr>
            <a:r>
              <a:rPr lang="fa-IR" sz="2400" b="1" dirty="0">
                <a:cs typeface="B Nazanin" panose="00000400000000000000" pitchFamily="2" charset="-78"/>
              </a:rPr>
              <a:t>معنی فاحش در فرهنگ لغت فاحش: مترادف فاحش: بسیار،ثقیل، کثیر، آشکار، روشن، واضح، زشت، قبیح، جسور، گستاخ، بی شرف</a:t>
            </a:r>
          </a:p>
          <a:p>
            <a:pPr marL="0" lvl="0" indent="0">
              <a:buNone/>
            </a:pPr>
            <a:endParaRPr lang="en-US" sz="2400" b="1" dirty="0">
              <a:cs typeface="B Nazanin" panose="00000400000000000000" pitchFamily="2" charset="-78"/>
            </a:endParaRPr>
          </a:p>
          <a:p>
            <a:pPr marL="0" indent="0" algn="just">
              <a:buNone/>
            </a:pPr>
            <a:r>
              <a:rPr lang="fa-IR" sz="2400" b="1" dirty="0">
                <a:cs typeface="B Titr" panose="00000700000000000000" pitchFamily="2" charset="-78"/>
              </a:rPr>
              <a:t>-</a:t>
            </a:r>
            <a:r>
              <a:rPr lang="fa-IR" sz="2400" b="1" dirty="0">
                <a:cs typeface="B Nazanin" panose="00000400000000000000" pitchFamily="2" charset="-78"/>
              </a:rPr>
              <a:t> </a:t>
            </a:r>
            <a:r>
              <a:rPr lang="fa-IR" sz="2400" b="1" dirty="0">
                <a:cs typeface="B Titr" panose="00000700000000000000" pitchFamily="2" charset="-78"/>
              </a:rPr>
              <a:t>مبلغ تعیین واعلام شده درگزارش کارشناسی با مبلغ بازار و روز ملک ، اختلاف فاحش ، بی اندازه ، بسیار، فراوان دارد .</a:t>
            </a:r>
            <a:endParaRPr lang="en-US" sz="2400" b="1" dirty="0">
              <a:cs typeface="B Titr" panose="00000700000000000000" pitchFamily="2" charset="-78"/>
            </a:endParaRPr>
          </a:p>
          <a:p>
            <a:pPr marL="0" indent="0">
              <a:buNone/>
            </a:pPr>
            <a:endParaRPr lang="fa-IR" dirty="0"/>
          </a:p>
        </p:txBody>
      </p:sp>
    </p:spTree>
    <p:extLst>
      <p:ext uri="{BB962C8B-B14F-4D97-AF65-F5344CB8AC3E}">
        <p14:creationId xmlns:p14="http://schemas.microsoft.com/office/powerpoint/2010/main" val="4037830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225912"/>
            <a:ext cx="9005061" cy="6632088"/>
          </a:xfrm>
        </p:spPr>
        <p:txBody>
          <a:bodyPr>
            <a:normAutofit/>
          </a:bodyPr>
          <a:lstStyle/>
          <a:p>
            <a:pPr marL="0" indent="0">
              <a:buNone/>
            </a:pPr>
            <a:r>
              <a:rPr lang="fa-IR" sz="3500" dirty="0">
                <a:solidFill>
                  <a:schemeClr val="tx1"/>
                </a:solidFill>
                <a:cs typeface="B Titr" panose="00000700000000000000" pitchFamily="2" charset="-78"/>
              </a:rPr>
              <a:t>نکتـه مهـم : </a:t>
            </a:r>
          </a:p>
          <a:p>
            <a:pPr marL="0" indent="0" algn="just">
              <a:buNone/>
            </a:pPr>
            <a:r>
              <a:rPr lang="fa-IR" sz="2200" b="1" dirty="0">
                <a:cs typeface="B Nazanin" panose="00000400000000000000" pitchFamily="2" charset="-78"/>
              </a:rPr>
              <a:t>الف – بطـورکلی درقانون درخصوص میزان و درصد اختلاف قیمت و  اختلاف فاحش درنظریه های کارشنـاسی مطلبی قید نشده است .</a:t>
            </a:r>
          </a:p>
          <a:p>
            <a:pPr marL="0" indent="0" algn="just">
              <a:buNone/>
            </a:pPr>
            <a:r>
              <a:rPr lang="fa-IR" sz="2200" b="1" dirty="0">
                <a:cs typeface="B Nazanin" panose="00000400000000000000" pitchFamily="2" charset="-78"/>
              </a:rPr>
              <a:t>ب - بلکه فقط یک جـا ازمیزان تفاوت ارزیابی آمده :</a:t>
            </a:r>
          </a:p>
          <a:p>
            <a:pPr marL="0" indent="0" algn="just">
              <a:buNone/>
            </a:pPr>
            <a:r>
              <a:rPr lang="fa-IR" sz="2200" b="1" dirty="0">
                <a:cs typeface="B Nazanin" panose="00000400000000000000" pitchFamily="2" charset="-78"/>
              </a:rPr>
              <a:t>ج – بصـورت عرف و درنظر اکثرقضات و بعضی از واحدشکایات کانون ها :  قیمت ارزیابی ملک توسط کارشناس نباید بیش از</a:t>
            </a:r>
            <a:r>
              <a:rPr lang="fa-IR" sz="2200" b="1" dirty="0">
                <a:cs typeface="B Titr" panose="00000700000000000000" pitchFamily="2" charset="-78"/>
              </a:rPr>
              <a:t>20 درصد بالاتر و یا پایین تر </a:t>
            </a:r>
            <a:r>
              <a:rPr lang="fa-IR" sz="2200" b="1" dirty="0">
                <a:cs typeface="B Nazanin" panose="00000400000000000000" pitchFamily="2" charset="-78"/>
              </a:rPr>
              <a:t>از قیمت عادله ارزیابی گردد .</a:t>
            </a:r>
          </a:p>
          <a:p>
            <a:pPr marL="0" indent="0" algn="just">
              <a:buNone/>
            </a:pPr>
            <a:endParaRPr lang="fa-IR" sz="2200" b="1" dirty="0">
              <a:cs typeface="B Nazanin" panose="00000400000000000000" pitchFamily="2" charset="-78"/>
            </a:endParaRPr>
          </a:p>
          <a:p>
            <a:pPr marL="0" indent="0" algn="just">
              <a:buNone/>
            </a:pPr>
            <a:r>
              <a:rPr lang="fa-IR" sz="3000" b="1" dirty="0">
                <a:cs typeface="B Titr" panose="00000700000000000000" pitchFamily="2" charset="-78"/>
              </a:rPr>
              <a:t>د- یک نمونـه مستنـد قـانونـی :</a:t>
            </a:r>
          </a:p>
          <a:p>
            <a:pPr marL="0" indent="0" algn="just">
              <a:buNone/>
            </a:pPr>
            <a:r>
              <a:rPr lang="fa-IR" sz="2200" b="1" dirty="0">
                <a:cs typeface="B Nazanin" panose="00000400000000000000" pitchFamily="2" charset="-78"/>
              </a:rPr>
              <a:t>ماده 32 قانون نوسـازی و عمران شهری 7/9 /1347 هرگاه ممیزین در اجرای مقررات این قانون در تنظیم اوراق ممیزی تمام واقع را ذکر نکنند یا برخلاف واقع چیزی ذکر کنند بطوری که قیمت تعیین شده املاک و مستحدثات در اوراق مذکور با قیمت واقعی آنها بر اساس ضوابط مندرج در این قانون و آیین نامه مربوط بیش از 20 درصد (اعم از اضافه یا نقصان)اختلاف داشته باشد به حبس تادیبی از سه تا شش ماه محکوم خواهند شد . تبصره:ارزیابی که در اجرای این قانون قیمت ملک را بیش از 20 درصد بیشتر یا کمتر از بهای عادله منظور کنند به کیفر مقرر در این ماده محکوم خواهند شداعضا کمیسیون ماده 8 از لحاظ حدود وظایف و تخلفات مشمول مقررات قانون راجع به کارشناسان رسمی می باشند)</a:t>
            </a:r>
          </a:p>
          <a:p>
            <a:pPr marL="0" indent="0">
              <a:buNone/>
            </a:pPr>
            <a:endParaRPr lang="fa-IR" dirty="0"/>
          </a:p>
          <a:p>
            <a:pPr marL="0" indent="0">
              <a:buNone/>
            </a:pPr>
            <a:endParaRPr lang="fa-IR" dirty="0"/>
          </a:p>
        </p:txBody>
      </p:sp>
    </p:spTree>
    <p:extLst>
      <p:ext uri="{BB962C8B-B14F-4D97-AF65-F5344CB8AC3E}">
        <p14:creationId xmlns:p14="http://schemas.microsoft.com/office/powerpoint/2010/main" val="311311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3A35F-6479-4FD0-9E29-84B0CE540CE0}"/>
              </a:ext>
            </a:extLst>
          </p:cNvPr>
          <p:cNvSpPr>
            <a:spLocks noGrp="1"/>
          </p:cNvSpPr>
          <p:nvPr>
            <p:ph idx="1"/>
          </p:nvPr>
        </p:nvSpPr>
        <p:spPr>
          <a:xfrm>
            <a:off x="367645" y="395926"/>
            <a:ext cx="9332535" cy="6022629"/>
          </a:xfrm>
        </p:spPr>
        <p:txBody>
          <a:bodyPr>
            <a:normAutofit/>
          </a:bodyPr>
          <a:lstStyle/>
          <a:p>
            <a:pPr marL="0" indent="0" algn="justLow" rtl="1">
              <a:buFont typeface="Wingdings 3" charset="2"/>
              <a:buNone/>
            </a:pPr>
            <a:r>
              <a:rPr lang="fa-IR" sz="1800" b="1" dirty="0">
                <a:solidFill>
                  <a:schemeClr val="tx1"/>
                </a:solidFill>
                <a:cs typeface="B Titr" panose="00000700000000000000" pitchFamily="2" charset="-78"/>
              </a:rPr>
              <a:t> </a:t>
            </a:r>
          </a:p>
          <a:p>
            <a:pPr marL="342900" indent="-342900" algn="justLow" rtl="1">
              <a:buFont typeface="Wingdings" panose="05000000000000000000" pitchFamily="2" charset="2"/>
              <a:buChar char="v"/>
            </a:pPr>
            <a:r>
              <a:rPr lang="fa-IR" sz="1800" b="1" dirty="0">
                <a:solidFill>
                  <a:schemeClr val="tx1"/>
                </a:solidFill>
                <a:cs typeface="B Titr" panose="00000700000000000000" pitchFamily="2" charset="-78"/>
              </a:rPr>
              <a:t>   </a:t>
            </a:r>
            <a:r>
              <a:rPr lang="fa-IR" sz="2000" b="1" dirty="0">
                <a:solidFill>
                  <a:schemeClr val="tx1"/>
                </a:solidFill>
                <a:cs typeface="B Titr" panose="00000700000000000000" pitchFamily="2" charset="-78"/>
              </a:rPr>
              <a:t>دراین دوره از </a:t>
            </a:r>
            <a:r>
              <a:rPr lang="ar-SA" sz="2000" b="1" dirty="0">
                <a:solidFill>
                  <a:schemeClr val="tx1"/>
                </a:solidFill>
                <a:cs typeface="B Titr" panose="00000700000000000000" pitchFamily="2" charset="-78"/>
              </a:rPr>
              <a:t>نظرات ارزنده پیشکسوتان </a:t>
            </a:r>
            <a:r>
              <a:rPr lang="fa-IR" sz="2000" b="1" dirty="0">
                <a:solidFill>
                  <a:schemeClr val="tx1"/>
                </a:solidFill>
                <a:cs typeface="B Titr" panose="00000700000000000000" pitchFamily="2" charset="-78"/>
              </a:rPr>
              <a:t>، بزرگان ،</a:t>
            </a:r>
            <a:r>
              <a:rPr lang="ar-SA" sz="2000" b="1" dirty="0">
                <a:solidFill>
                  <a:schemeClr val="tx1"/>
                </a:solidFill>
                <a:cs typeface="B Titr" panose="00000700000000000000" pitchFamily="2" charset="-78"/>
              </a:rPr>
              <a:t> اندیشمندان </a:t>
            </a:r>
            <a:r>
              <a:rPr lang="fa-IR" sz="2000" b="1" dirty="0">
                <a:solidFill>
                  <a:schemeClr val="tx1"/>
                </a:solidFill>
                <a:cs typeface="B Titr" panose="00000700000000000000" pitchFamily="2" charset="-78"/>
              </a:rPr>
              <a:t>و فرهیختگان </a:t>
            </a:r>
            <a:r>
              <a:rPr lang="ar-SA" sz="2000" b="1" dirty="0">
                <a:solidFill>
                  <a:schemeClr val="tx1"/>
                </a:solidFill>
                <a:cs typeface="B Titr" panose="00000700000000000000" pitchFamily="2" charset="-78"/>
              </a:rPr>
              <a:t>گرانقدر کانون که سال‌ها </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در محضرشان کسب فیض کرده‌ام</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استفاده شده است.</a:t>
            </a:r>
            <a:endParaRPr lang="fa-IR" sz="2000" b="1" dirty="0">
              <a:solidFill>
                <a:schemeClr val="tx1"/>
              </a:solidFill>
              <a:cs typeface="B Titr" panose="00000700000000000000" pitchFamily="2" charset="-78"/>
            </a:endParaRPr>
          </a:p>
          <a:p>
            <a:pPr algn="justLow" rtl="1"/>
            <a:endParaRPr lang="ar-SA" sz="2000" b="1" dirty="0">
              <a:solidFill>
                <a:schemeClr val="tx1"/>
              </a:solidFill>
              <a:cs typeface="B Titr" panose="00000700000000000000" pitchFamily="2" charset="-78"/>
            </a:endParaRPr>
          </a:p>
          <a:p>
            <a:pPr marL="342900" indent="-342900" algn="justLow" rtl="1">
              <a:buFont typeface="Wingdings" panose="05000000000000000000" pitchFamily="2" charset="2"/>
              <a:buChar char="v"/>
            </a:pPr>
            <a:endParaRPr lang="ar-SA" b="1" dirty="0">
              <a:solidFill>
                <a:schemeClr val="tx1"/>
              </a:solidFill>
              <a:cs typeface="B Titr" panose="00000700000000000000" pitchFamily="2" charset="-78"/>
            </a:endParaRPr>
          </a:p>
          <a:p>
            <a:pPr marL="342900" indent="-342900" algn="justLow" rtl="1">
              <a:buFont typeface="Wingdings" panose="05000000000000000000" pitchFamily="2" charset="2"/>
              <a:buChar char="v"/>
            </a:pPr>
            <a:r>
              <a:rPr lang="ar-SA"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در ابتدا از سروران ارجمند آقایان</a:t>
            </a:r>
            <a:r>
              <a:rPr lang="fa-IR" sz="2000" b="1" dirty="0">
                <a:solidFill>
                  <a:schemeClr val="tx1"/>
                </a:solidFill>
                <a:cs typeface="B Titr" panose="00000700000000000000" pitchFamily="2" charset="-78"/>
              </a:rPr>
              <a:t> مهندس: </a:t>
            </a:r>
            <a:r>
              <a:rPr lang="ar-SA" sz="2000" b="1" dirty="0">
                <a:solidFill>
                  <a:schemeClr val="tx1"/>
                </a:solidFill>
                <a:cs typeface="B Titr" panose="00000700000000000000" pitchFamily="2" charset="-78"/>
              </a:rPr>
              <a:t> شاهرخ ابراهیمی قاجار، فرخ معزی،مرحوم بهنام ثانی، </a:t>
            </a:r>
            <a:r>
              <a:rPr lang="fa-IR" sz="2000" b="1" dirty="0">
                <a:solidFill>
                  <a:schemeClr val="tx1"/>
                </a:solidFill>
                <a:cs typeface="B Titr" panose="00000700000000000000" pitchFamily="2" charset="-78"/>
              </a:rPr>
              <a:t>اسداله کریمی ، </a:t>
            </a:r>
            <a:r>
              <a:rPr lang="ar-SA" sz="2000" b="1" dirty="0">
                <a:solidFill>
                  <a:schemeClr val="tx1"/>
                </a:solidFill>
                <a:cs typeface="B Titr" panose="00000700000000000000" pitchFamily="2" charset="-78"/>
              </a:rPr>
              <a:t>علی اکبر سعیدی گرگانی، فریدون معظمی، </a:t>
            </a:r>
            <a:r>
              <a:rPr lang="fa-IR" sz="2000" b="1" dirty="0">
                <a:solidFill>
                  <a:schemeClr val="tx1"/>
                </a:solidFill>
                <a:cs typeface="B Titr" panose="00000700000000000000" pitchFamily="2" charset="-78"/>
              </a:rPr>
              <a:t>امیرعلی فامیلی </a:t>
            </a:r>
            <a:r>
              <a:rPr lang="ar-SA" sz="2000" b="1" dirty="0">
                <a:solidFill>
                  <a:schemeClr val="tx1"/>
                </a:solidFill>
                <a:cs typeface="B Titr" panose="00000700000000000000" pitchFamily="2" charset="-78"/>
              </a:rPr>
              <a:t> سپاسگزاری می نمایم </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و اگر اسمی از قلم افتاده به معنای آن نیست که مرهون هر چه به من آموخته اند</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 نباشم.</a:t>
            </a:r>
            <a:endParaRPr lang="fa-IR" sz="2000" b="1" dirty="0">
              <a:solidFill>
                <a:schemeClr val="tx1"/>
              </a:solidFill>
              <a:cs typeface="B Titr" panose="00000700000000000000" pitchFamily="2" charset="-78"/>
            </a:endParaRPr>
          </a:p>
          <a:p>
            <a:pPr marL="342900" indent="-342900" algn="justLow" rtl="1">
              <a:buFont typeface="Wingdings" panose="05000000000000000000" pitchFamily="2" charset="2"/>
              <a:buChar char="v"/>
            </a:pPr>
            <a:endParaRPr lang="ar-SA" sz="2000" b="1" dirty="0">
              <a:solidFill>
                <a:schemeClr val="tx1"/>
              </a:solidFill>
              <a:cs typeface="B Titr" panose="00000700000000000000" pitchFamily="2" charset="-78"/>
            </a:endParaRPr>
          </a:p>
          <a:p>
            <a:pPr marL="342900" indent="-342900" algn="justLow" rtl="1">
              <a:buFont typeface="Wingdings" panose="05000000000000000000" pitchFamily="2" charset="2"/>
              <a:buChar char="v"/>
            </a:pPr>
            <a:endParaRPr lang="ar-SA" sz="2000" b="1" dirty="0">
              <a:solidFill>
                <a:schemeClr val="tx1"/>
              </a:solidFill>
              <a:cs typeface="B Titr" panose="00000700000000000000" pitchFamily="2" charset="-78"/>
            </a:endParaRPr>
          </a:p>
          <a:p>
            <a:pPr marL="342900" indent="-342900" algn="justLow" rtl="1">
              <a:buFont typeface="Wingdings" panose="05000000000000000000" pitchFamily="2" charset="2"/>
              <a:buChar char="v"/>
            </a:pPr>
            <a:r>
              <a:rPr lang="ar-SA" sz="2000" b="1" dirty="0">
                <a:solidFill>
                  <a:schemeClr val="tx1"/>
                </a:solidFill>
                <a:cs typeface="B Titr" panose="00000700000000000000" pitchFamily="2" charset="-78"/>
              </a:rPr>
              <a:t>باورم این است که همواره سپاس و ادای احترام به آنان که دانش خود را به</a:t>
            </a:r>
            <a:r>
              <a:rPr lang="fa-IR" sz="2000" b="1" dirty="0">
                <a:solidFill>
                  <a:schemeClr val="tx1"/>
                </a:solidFill>
                <a:cs typeface="B Titr" panose="00000700000000000000" pitchFamily="2" charset="-78"/>
              </a:rPr>
              <a:t> </a:t>
            </a:r>
            <a:r>
              <a:rPr lang="ar-SA" sz="2000" b="1" dirty="0">
                <a:solidFill>
                  <a:schemeClr val="tx1"/>
                </a:solidFill>
                <a:cs typeface="B Titr" panose="00000700000000000000" pitchFamily="2" charset="-78"/>
              </a:rPr>
              <a:t>دانش‌آموختگان نسل بعدی انتقال داده‌اند</a:t>
            </a:r>
            <a:r>
              <a:rPr lang="fa-IR" sz="2000" b="1" dirty="0">
                <a:solidFill>
                  <a:schemeClr val="tx1"/>
                </a:solidFill>
                <a:cs typeface="B Titr" panose="00000700000000000000" pitchFamily="2" charset="-78"/>
              </a:rPr>
              <a:t>،</a:t>
            </a:r>
            <a:r>
              <a:rPr lang="ar-SA" sz="2000" b="1" dirty="0">
                <a:solidFill>
                  <a:schemeClr val="tx1"/>
                </a:solidFill>
                <a:cs typeface="B Titr" panose="00000700000000000000" pitchFamily="2" charset="-78"/>
              </a:rPr>
              <a:t> </a:t>
            </a:r>
            <a:r>
              <a:rPr lang="fa-IR" sz="2000" b="1" dirty="0">
                <a:solidFill>
                  <a:schemeClr val="tx1"/>
                </a:solidFill>
                <a:cs typeface="B Titr" panose="00000700000000000000" pitchFamily="2" charset="-78"/>
              </a:rPr>
              <a:t>ضروری و </a:t>
            </a:r>
            <a:r>
              <a:rPr lang="ar-SA" sz="2000" b="1" dirty="0">
                <a:solidFill>
                  <a:schemeClr val="tx1"/>
                </a:solidFill>
                <a:cs typeface="B Titr" panose="00000700000000000000" pitchFamily="2" charset="-78"/>
              </a:rPr>
              <a:t>الزامی است.</a:t>
            </a:r>
            <a:endParaRPr lang="en-US" sz="2000" dirty="0"/>
          </a:p>
        </p:txBody>
      </p:sp>
    </p:spTree>
    <p:extLst>
      <p:ext uri="{BB962C8B-B14F-4D97-AF65-F5344CB8AC3E}">
        <p14:creationId xmlns:p14="http://schemas.microsoft.com/office/powerpoint/2010/main" val="945912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258192"/>
            <a:ext cx="9048091" cy="6858000"/>
          </a:xfrm>
        </p:spPr>
        <p:txBody>
          <a:bodyPr>
            <a:noAutofit/>
          </a:bodyPr>
          <a:lstStyle/>
          <a:p>
            <a:pPr marL="0" indent="0">
              <a:buNone/>
            </a:pPr>
            <a:r>
              <a:rPr lang="fa-IR" sz="2800" dirty="0">
                <a:solidFill>
                  <a:schemeClr val="tx1"/>
                </a:solidFill>
                <a:cs typeface="B Titr" panose="00000700000000000000" pitchFamily="2" charset="-78"/>
              </a:rPr>
              <a:t>13- مهمتـرین معیـارها در ارزیـابی املاک :</a:t>
            </a:r>
          </a:p>
          <a:p>
            <a:pPr marL="0" indent="0">
              <a:buNone/>
            </a:pPr>
            <a:endParaRPr lang="en-US" sz="2800" dirty="0">
              <a:solidFill>
                <a:schemeClr val="tx1"/>
              </a:solidFill>
              <a:cs typeface="B Titr" panose="00000700000000000000" pitchFamily="2" charset="-78"/>
            </a:endParaRPr>
          </a:p>
          <a:p>
            <a:pPr marL="0" indent="0" algn="justLow">
              <a:buNone/>
            </a:pPr>
            <a:r>
              <a:rPr lang="fa-IR" sz="2400" b="1" dirty="0">
                <a:cs typeface="B Nazanin" panose="00000400000000000000" pitchFamily="2" charset="-78"/>
              </a:rPr>
              <a:t>بعد از احراز هویت ملک و مالک،براساس نوع سند مالکیت(شش دانگ تک برگ،وقفی،قولنامه) و سهل البیعی ملک(بدون قیود)، نوع زمین(دایر،بایر،موات)،داخل محدوده وحریم شهر یا خارج آن،پهنه و کاربری ملک (مسکونی،تجاری،اداری)،بارگذاری (تراکم) مجاز  و مازاد تراکم  قانونی و سطح اشغال(60%زمین)،شکل هندسی زمین (منظم،قناس)،مجاورت با بناها ،نقشه مفید بنا با پرت کم ، مستندات (سند رسمی یا عادی ،پایانکار ،عکس ،کروکی و...)، بررسی میدانی و کشف یا تعیین قیمت  یا با تجربه، قیمت روز یا عادله  محل(زمین و ملک )،امکان تغییر کاربری، طرحهای آتی و اصلاحی ملک، قدمت و طبقات و قدرالسهم زمین و اعیان و ملحقات و منضمات (تعداد و موقعیت پارکینگ  وانباری ، آسانسور و سرویس و تراس ،محوطه و بر ملک و دو بر و گذر) و  منظره  ( </a:t>
            </a:r>
            <a:r>
              <a:rPr lang="en-US" sz="2400" b="1" dirty="0">
                <a:cs typeface="B Nazanin" panose="00000400000000000000" pitchFamily="2" charset="-78"/>
              </a:rPr>
              <a:t>view</a:t>
            </a:r>
            <a:r>
              <a:rPr lang="fa-IR" sz="2400" b="1" dirty="0">
                <a:cs typeface="B Nazanin" panose="00000400000000000000" pitchFamily="2" charset="-78"/>
              </a:rPr>
              <a:t>) و چشم انداز،تعداد واحد و ساکن، طبقه،عمر ،جهت.</a:t>
            </a:r>
          </a:p>
          <a:p>
            <a:pPr marL="0" indent="0" algn="ctr">
              <a:buNone/>
            </a:pPr>
            <a:endParaRPr lang="fa-IR" sz="2400" b="1" dirty="0">
              <a:cs typeface="B Nazanin" panose="00000400000000000000" pitchFamily="2" charset="-78"/>
            </a:endParaRPr>
          </a:p>
          <a:p>
            <a:pPr marL="0" indent="0" algn="ctr">
              <a:buNone/>
            </a:pPr>
            <a:endParaRPr lang="fa-IR" sz="2400" b="1" dirty="0">
              <a:cs typeface="B Nazanin" panose="00000400000000000000" pitchFamily="2" charset="-78"/>
            </a:endParaRPr>
          </a:p>
          <a:p>
            <a:pPr marL="0" indent="0" algn="ctr">
              <a:buNone/>
            </a:pPr>
            <a:r>
              <a:rPr lang="fa-IR" sz="2400" b="1" dirty="0">
                <a:cs typeface="B Nazanin" panose="00000400000000000000" pitchFamily="2" charset="-78"/>
              </a:rPr>
              <a:t>ادامه صفحه بعد...</a:t>
            </a:r>
            <a:endParaRPr lang="fa-IR" sz="2400" dirty="0">
              <a:cs typeface="B Nazanin" panose="00000400000000000000" pitchFamily="2" charset="-78"/>
            </a:endParaRPr>
          </a:p>
        </p:txBody>
      </p:sp>
    </p:spTree>
    <p:extLst>
      <p:ext uri="{BB962C8B-B14F-4D97-AF65-F5344CB8AC3E}">
        <p14:creationId xmlns:p14="http://schemas.microsoft.com/office/powerpoint/2010/main" val="1392799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 y="577049"/>
            <a:ext cx="9140804" cy="5921406"/>
          </a:xfrm>
        </p:spPr>
        <p:txBody>
          <a:bodyPr>
            <a:noAutofit/>
          </a:bodyPr>
          <a:lstStyle/>
          <a:p>
            <a:pPr marL="0" indent="0" algn="justLow">
              <a:buNone/>
            </a:pPr>
            <a:r>
              <a:rPr lang="fa-IR" sz="2400" b="1" dirty="0">
                <a:cs typeface="B Nazanin" panose="00000400000000000000" pitchFamily="2" charset="-78"/>
              </a:rPr>
              <a:t>تاثیر قوانین و ضوابط مرتبط ،ارزش زمین بزرگ (درصد مفید ساخت،خیابان)،موقعیت ملک در محل و وضع ابعاد و مساحت، محدوده قیمت اجاره تجربی یا واقعی یا محاسبه ای  و تعدیل آن، امکانات و تاسیسات خاص  برقی – مکانیکی و مستقل یا عمومی بروز بنا و محیطی و هزینه های بازسازی (افزایش عمر)، اعمال پروانه یا پایانکار یا عدم خلاف (یا دستور نقشه) و مساحت اختصاصی و صورت جلسه تفکیکی،حقوق مکتسبه (حق ک.پ وسرقفلی)،فرهنگ جاری محل و رونق مشتری، امکانات خاص  منطقه و ملک و موقعیت، امتیازات و قیود(حق عمری،ارتفاقی و انتفاعی و انواع حریم،رای قضایی یا کمیسیون ،حق مکتسبه) ، بیمه تضمین کیفیت ساختمان ، بیمه آتش سوزی ساختمان و نقشه ازبیلت و دفترچه شناسنامه فنی ملک(مسئول ساخت مشخص و کیفیت)و نکات استحکام و پایداری(فنی ساز)، بهداشتی ( نور و روشنایی ،آب و برق و حق الامتیاز آنها،سرویس بهداشتی و حمام ،نقاشی ،تهویه، کاشی و فاضلاب و وضعیت مسیل..)، شهرسازی و رعایت مقررات ملی ساختمان( از نظر نور ،حریق ،زلزله ،خاک ،ایمنی،نما،انرژی و مصالح استاندارد ،پدافند غیر عامل،تاییدیه آسانسور و آتش نشانی ) ،ترافیک،ناظر ،مجری، شهرت سازنده. </a:t>
            </a:r>
          </a:p>
          <a:p>
            <a:pPr marL="0" indent="0" algn="ctr">
              <a:buNone/>
            </a:pPr>
            <a:endParaRPr lang="fa-IR" sz="2400" b="1" dirty="0">
              <a:cs typeface="B Nazanin" panose="00000400000000000000" pitchFamily="2" charset="-78"/>
            </a:endParaRPr>
          </a:p>
          <a:p>
            <a:pPr marL="0" indent="0" algn="ctr">
              <a:buNone/>
            </a:pPr>
            <a:r>
              <a:rPr lang="fa-IR" sz="2400" b="1" dirty="0">
                <a:cs typeface="B Nazanin" panose="00000400000000000000" pitchFamily="2" charset="-78"/>
              </a:rPr>
              <a:t>ادامه در صفحه بعد ...</a:t>
            </a:r>
          </a:p>
        </p:txBody>
      </p:sp>
    </p:spTree>
    <p:extLst>
      <p:ext uri="{BB962C8B-B14F-4D97-AF65-F5344CB8AC3E}">
        <p14:creationId xmlns:p14="http://schemas.microsoft.com/office/powerpoint/2010/main" val="887517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376" y="890017"/>
            <a:ext cx="8896050" cy="4413504"/>
          </a:xfrm>
        </p:spPr>
        <p:txBody>
          <a:bodyPr/>
          <a:lstStyle/>
          <a:p>
            <a:pPr marL="0" indent="0" algn="just">
              <a:buNone/>
            </a:pPr>
            <a:r>
              <a:rPr lang="fa-IR" sz="2400" b="1" dirty="0">
                <a:cs typeface="B Nazanin" panose="00000400000000000000" pitchFamily="2" charset="-78"/>
              </a:rPr>
              <a:t>نصب کنتور انشعابات با لحاظ هزینه خرید، جاسازی و نصب و راه اندازی، تعداد ،حجم و آمپر و غیره و امکان واگذاری آنها) دسترسی ها و عرض گذر ، حقوق و مصالح و تجهیزات، نحوه نگهداری (مدیر ساختمان)و هوشمندی  بنا </a:t>
            </a:r>
            <a:r>
              <a:rPr lang="en-US" sz="2400" b="1" dirty="0">
                <a:cs typeface="B Nazanin" panose="00000400000000000000" pitchFamily="2" charset="-78"/>
              </a:rPr>
              <a:t>B.M.S </a:t>
            </a:r>
            <a:r>
              <a:rPr lang="fa-IR" sz="2400" b="1" dirty="0">
                <a:cs typeface="B Nazanin" panose="00000400000000000000" pitchFamily="2" charset="-78"/>
              </a:rPr>
              <a:t>و امنیت ملک، تراس پنت هاوس،استعلامات و مستند سازی،کم مصرفی وسایل برقی ،و تراکم جمعیتی ،زیست محیطی( وضع صدا ، هوا،آب وخاک ،بو،حشرات و پشه و...) و معماری، اقلیم و دکوراسیون ،پنجره دو جداره، کمد و کابینت و فضای سبزافقی و عمودی، چاه و قنات با مجوز ، و اعمال و بررسی انواع روشهای محاسباتی کارشناسی با ذکر جملات خاص ارزیابی در کارشناسی ملک  (بدهی مالیاتی ،عوارض یا به شخص،  وضعیت ثبتی و مالکیتی ،متصرف ومعارض، ..) وغیره  اقدام گردد چند پارامتر و معیار به تناسب در مکانی موثر و شاید تعیین کننده نهایی (کاهنده یا افزاینده)باشد. </a:t>
            </a:r>
          </a:p>
          <a:p>
            <a:pPr marL="0" indent="0">
              <a:buNone/>
            </a:pPr>
            <a:endParaRPr lang="fa-IR" dirty="0"/>
          </a:p>
        </p:txBody>
      </p:sp>
    </p:spTree>
    <p:extLst>
      <p:ext uri="{BB962C8B-B14F-4D97-AF65-F5344CB8AC3E}">
        <p14:creationId xmlns:p14="http://schemas.microsoft.com/office/powerpoint/2010/main" val="3427470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72" y="118334"/>
            <a:ext cx="9162854" cy="6658983"/>
          </a:xfrm>
        </p:spPr>
        <p:txBody>
          <a:bodyPr>
            <a:normAutofit fontScale="92500" lnSpcReduction="10000"/>
          </a:bodyPr>
          <a:lstStyle/>
          <a:p>
            <a:pPr marL="0" indent="0" algn="ctr">
              <a:buNone/>
            </a:pPr>
            <a:r>
              <a:rPr lang="fa-IR" sz="3000" dirty="0">
                <a:solidFill>
                  <a:schemeClr val="tx1"/>
                </a:solidFill>
                <a:cs typeface="B Titr" panose="00000700000000000000" pitchFamily="2" charset="-78"/>
              </a:rPr>
              <a:t>13- نکات کلی ومهم درنحوه تهیه گزارش ارزیابی املاک </a:t>
            </a:r>
          </a:p>
          <a:p>
            <a:pPr marL="0" indent="0" algn="ctr">
              <a:buNone/>
            </a:pPr>
            <a:endParaRPr lang="fa-IR" sz="3000" dirty="0">
              <a:solidFill>
                <a:schemeClr val="tx1"/>
              </a:solidFill>
              <a:cs typeface="B Titr" panose="00000700000000000000" pitchFamily="2" charset="-78"/>
            </a:endParaRPr>
          </a:p>
          <a:p>
            <a:pPr marL="0" indent="0" algn="just">
              <a:buNone/>
            </a:pPr>
            <a:r>
              <a:rPr lang="fa-IR" sz="2200" b="1" dirty="0">
                <a:cs typeface="B Titr" panose="00000700000000000000" pitchFamily="2" charset="-78"/>
              </a:rPr>
              <a:t>1- عـوامل  محیطـی </a:t>
            </a:r>
          </a:p>
          <a:p>
            <a:pPr marL="0" indent="0" algn="just">
              <a:buNone/>
            </a:pPr>
            <a:r>
              <a:rPr lang="fa-IR" sz="2100" b="1" dirty="0">
                <a:cs typeface="B Nazanin" panose="00000400000000000000" pitchFamily="2" charset="-78"/>
              </a:rPr>
              <a:t>ابعاد ، براصلی ، مساحت ، موقعیت محلی و جغرافیایی زمین ، وضعیت زمین ، دو کله و یا دو بر و یا بر گذر ، مرغوبیت ، کاربری ، وضعیت سند (طلق ،یا غیرطلق شامل خاص ، اوقافی ، ورثه ای و ...) دسترسی ها ، مجاورت ها ( وجود مرکز تجاری ، تفریحی ، فضای سبز ، مترو ، بزرگراه ، خیابان ، آموزشی ، و ..) ، تراز ارتفاعی و شیب و غیره</a:t>
            </a:r>
          </a:p>
          <a:p>
            <a:pPr marL="0" indent="0" algn="just">
              <a:buNone/>
            </a:pPr>
            <a:r>
              <a:rPr lang="fa-IR" sz="2200" b="1" dirty="0">
                <a:cs typeface="B Titr" panose="00000700000000000000" pitchFamily="2" charset="-78"/>
              </a:rPr>
              <a:t>2- عـوامل اقتصـادی</a:t>
            </a:r>
          </a:p>
          <a:p>
            <a:pPr marL="0" indent="0" algn="just">
              <a:buNone/>
            </a:pPr>
            <a:r>
              <a:rPr lang="fa-IR" sz="2100" b="1" dirty="0">
                <a:cs typeface="B Nazanin" panose="00000400000000000000" pitchFamily="2" charset="-78"/>
              </a:rPr>
              <a:t>رکود یا رونق اقتصادی ، وضعیت بازارهای موازی مسکن ( بورس ، سکه و طلا و ارز، نفت  ، خودرو و...) و نرخ سود اوری انها ،حجم نقدینگی بازار سرمایه ،  تورم ،سود سپرده ها ، بطور کلی به عرضه و تقاضا ، طرح دستگاهها ، رکود و رونق ساخت و ساز ، قیمت مصالح و دستمزدها و تجهیزات ، هزینه تامین منابع ، و غیره</a:t>
            </a:r>
          </a:p>
          <a:p>
            <a:pPr marL="0" indent="0" algn="just">
              <a:buNone/>
            </a:pPr>
            <a:r>
              <a:rPr lang="fa-IR" sz="2200" b="1" dirty="0">
                <a:cs typeface="B Titr" panose="00000700000000000000" pitchFamily="2" charset="-78"/>
              </a:rPr>
              <a:t>3- عـوامل شخصـی </a:t>
            </a:r>
          </a:p>
          <a:p>
            <a:pPr marL="0" indent="0" algn="just">
              <a:buNone/>
            </a:pPr>
            <a:r>
              <a:rPr lang="fa-IR" sz="2000" b="1" dirty="0">
                <a:cs typeface="B Nazanin" panose="00000400000000000000" pitchFamily="2" charset="-78"/>
              </a:rPr>
              <a:t>مربوط به خواسته و تمایلات خریدار ، مستاجر ، خواسته مالک  و فروشنده  و کل ذینفعان ملک و غیره</a:t>
            </a:r>
          </a:p>
          <a:p>
            <a:pPr marL="0" indent="0" algn="just">
              <a:buNone/>
            </a:pPr>
            <a:r>
              <a:rPr lang="fa-IR" sz="2000" b="1" dirty="0">
                <a:cs typeface="B Nazanin" panose="00000400000000000000" pitchFamily="2" charset="-78"/>
              </a:rPr>
              <a:t> </a:t>
            </a:r>
          </a:p>
          <a:p>
            <a:pPr marL="0" indent="0" algn="just">
              <a:buNone/>
            </a:pPr>
            <a:r>
              <a:rPr lang="fa-IR" sz="2200" b="1" dirty="0">
                <a:cs typeface="B Nazanin" panose="00000400000000000000" pitchFamily="2" charset="-78"/>
              </a:rPr>
              <a:t>*اصلی ترین عوامل تفاوت قیمت املاک در مناطق مختلف ، ناشی از درآمد خانوار و نیز هزینه ساخت و ساز که به پویایی اقتصادی  و سطح درآمد منطقه ، بستگی مستقیم دارد می باشد. مسلما در شهرهای بزرگ ،بهترین امکانات آموزش  و تحصیل نیروی کار و مباحث رفاهی و مباحث ارتقا ،فراهم می باشد و دستمزد بالاتری نیز دارا  می باشند لذا  قیمت املاک بالا</a:t>
            </a:r>
          </a:p>
          <a:p>
            <a:pPr marL="0" indent="0">
              <a:buNone/>
            </a:pPr>
            <a:endParaRPr lang="fa-IR" dirty="0"/>
          </a:p>
        </p:txBody>
      </p:sp>
    </p:spTree>
    <p:extLst>
      <p:ext uri="{BB962C8B-B14F-4D97-AF65-F5344CB8AC3E}">
        <p14:creationId xmlns:p14="http://schemas.microsoft.com/office/powerpoint/2010/main" val="1731231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کتاب  کا  کارشناسی983\فایل  مستند  کتاب جدید\فایل ورد جدید 22.3\IMG_20190615_063537_73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650" y="141402"/>
            <a:ext cx="9186863" cy="6136850"/>
          </a:xfrm>
          <a:prstGeom prst="rect">
            <a:avLst/>
          </a:prstGeom>
          <a:noFill/>
          <a:ln>
            <a:noFill/>
          </a:ln>
        </p:spPr>
      </p:pic>
    </p:spTree>
    <p:extLst>
      <p:ext uri="{BB962C8B-B14F-4D97-AF65-F5344CB8AC3E}">
        <p14:creationId xmlns:p14="http://schemas.microsoft.com/office/powerpoint/2010/main" val="509181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033" y="75304"/>
            <a:ext cx="9133242" cy="6782696"/>
          </a:xfrm>
        </p:spPr>
        <p:txBody>
          <a:bodyPr>
            <a:normAutofit/>
          </a:bodyPr>
          <a:lstStyle/>
          <a:p>
            <a:pPr marL="0" indent="0" algn="ctr">
              <a:buNone/>
            </a:pPr>
            <a:r>
              <a:rPr lang="fa-IR" sz="3200" dirty="0">
                <a:solidFill>
                  <a:schemeClr val="tx1"/>
                </a:solidFill>
                <a:cs typeface="B Titr" panose="00000700000000000000" pitchFamily="2" charset="-78"/>
              </a:rPr>
              <a:t>ادامه نکـات کلـی و مهم در تهیـه گـزارش ارزیـابی املاک</a:t>
            </a:r>
            <a:endParaRPr lang="en-US" sz="3200" b="1" dirty="0">
              <a:solidFill>
                <a:schemeClr val="tx1"/>
              </a:solidFill>
              <a:cs typeface="B Titr" panose="00000700000000000000" pitchFamily="2" charset="-78"/>
            </a:endParaRPr>
          </a:p>
          <a:p>
            <a:pPr marL="0" indent="0">
              <a:buNone/>
            </a:pPr>
            <a:r>
              <a:rPr lang="fa-IR" sz="2000" b="1" dirty="0">
                <a:solidFill>
                  <a:schemeClr val="tx1"/>
                </a:solidFill>
                <a:cs typeface="B Titr" panose="00000700000000000000" pitchFamily="2" charset="-78"/>
              </a:rPr>
              <a:t>نکـات عـام:</a:t>
            </a:r>
            <a:endParaRPr lang="en-US" sz="2000" b="1" dirty="0">
              <a:solidFill>
                <a:schemeClr val="tx1"/>
              </a:solidFill>
              <a:cs typeface="B Titr" panose="00000700000000000000" pitchFamily="2" charset="-78"/>
            </a:endParaRPr>
          </a:p>
          <a:p>
            <a:pPr marL="0" lvl="0" indent="0" algn="justLow">
              <a:buNone/>
            </a:pPr>
            <a:r>
              <a:rPr lang="fa-IR" sz="2400" b="1" dirty="0">
                <a:cs typeface="B Nazanin" panose="00000400000000000000" pitchFamily="2" charset="-78"/>
              </a:rPr>
              <a:t>- ذکـر مشخصات کامل نشانی محل  </a:t>
            </a:r>
            <a:endParaRPr lang="en-US" sz="2400" b="1" dirty="0">
              <a:cs typeface="B Nazanin" panose="00000400000000000000" pitchFamily="2" charset="-78"/>
            </a:endParaRPr>
          </a:p>
          <a:p>
            <a:pPr marL="0" lvl="0" indent="0" algn="justLow">
              <a:buNone/>
            </a:pPr>
            <a:r>
              <a:rPr lang="fa-IR" sz="2400" b="1" dirty="0">
                <a:cs typeface="B Nazanin" panose="00000400000000000000" pitchFamily="2" charset="-78"/>
              </a:rPr>
              <a:t> - مالکیت ملک یا طلق و آزاد است یا وقفی، مصادره ای و غیره </a:t>
            </a:r>
            <a:endParaRPr lang="en-US" sz="2400" b="1" dirty="0">
              <a:cs typeface="B Nazanin" panose="00000400000000000000" pitchFamily="2" charset="-78"/>
            </a:endParaRPr>
          </a:p>
          <a:p>
            <a:pPr marL="0" lvl="0" indent="0" algn="justLow">
              <a:buNone/>
            </a:pPr>
            <a:r>
              <a:rPr lang="fa-IR" sz="2400" b="1" dirty="0">
                <a:cs typeface="B Nazanin" panose="00000400000000000000" pitchFamily="2" charset="-78"/>
              </a:rPr>
              <a:t>- مشخصـات کامل سند مالکیت؛ شامل شماره چاپی یا سریال،پلاک ثبتی ،نام اولین و آخرین مالکان ،نوع ملک (زمین ،آپارتمان ،کارخانه و..) و مشخصات سند تک برگی( مثل شماره سریال/یکتا و جام و غیره )</a:t>
            </a:r>
            <a:endParaRPr lang="en-US" sz="2400" b="1" dirty="0">
              <a:cs typeface="B Nazanin" panose="00000400000000000000" pitchFamily="2" charset="-78"/>
            </a:endParaRPr>
          </a:p>
          <a:p>
            <a:pPr marL="0" lvl="0" indent="0" algn="justLow">
              <a:buNone/>
            </a:pPr>
            <a:r>
              <a:rPr lang="fa-IR" sz="2400" b="1" dirty="0">
                <a:cs typeface="B Nazanin" panose="00000400000000000000" pitchFamily="2" charset="-78"/>
              </a:rPr>
              <a:t>- مشخصـات سازه ای ملک شامل تعداد طبقه ،نوع اسکلت ،نما ،مساحت اعیان و زمین درسند یا گواهی پایانکار ،نوع بهره برداری ،جهت وقوع ملک و آپارتمان ،مشاعات و امکانات رفاهی و غیره </a:t>
            </a:r>
            <a:endParaRPr lang="en-US" sz="2400" b="1" dirty="0">
              <a:cs typeface="B Nazanin" panose="00000400000000000000" pitchFamily="2" charset="-78"/>
            </a:endParaRPr>
          </a:p>
          <a:p>
            <a:pPr marL="0" lvl="0" indent="0" algn="justLow">
              <a:buNone/>
            </a:pPr>
            <a:r>
              <a:rPr lang="fa-IR" sz="2400" b="1" dirty="0">
                <a:cs typeface="B Nazanin" panose="00000400000000000000" pitchFamily="2" charset="-78"/>
              </a:rPr>
              <a:t>- تطبیـق موقعیت محل بازدید با سند مالکیت وحدود اربعه و مدارک دیگر. درج عکـس ، کروکی و موقعیت محلی ملک </a:t>
            </a:r>
            <a:endParaRPr lang="en-US" sz="2400" b="1" dirty="0">
              <a:cs typeface="B Nazanin" panose="00000400000000000000" pitchFamily="2" charset="-78"/>
            </a:endParaRPr>
          </a:p>
          <a:p>
            <a:pPr marL="0" indent="0" algn="justLow">
              <a:buNone/>
            </a:pPr>
            <a:r>
              <a:rPr lang="fa-IR" sz="2400" b="1" dirty="0">
                <a:cs typeface="B Nazanin" panose="00000400000000000000" pitchFamily="2" charset="-78"/>
              </a:rPr>
              <a:t>- وضعیـت ملک از نظـر اصلاحـی و طـرح ها</a:t>
            </a:r>
          </a:p>
          <a:p>
            <a:pPr marL="0" indent="0" algn="ctr">
              <a:buNone/>
            </a:pPr>
            <a:r>
              <a:rPr lang="fa-IR" sz="2600" b="1" dirty="0">
                <a:cs typeface="B Nazanin" panose="00000400000000000000" pitchFamily="2" charset="-78"/>
              </a:rPr>
              <a:t>                                                                              ادامه در صفحه بعد...</a:t>
            </a:r>
          </a:p>
        </p:txBody>
      </p:sp>
    </p:spTree>
    <p:extLst>
      <p:ext uri="{BB962C8B-B14F-4D97-AF65-F5344CB8AC3E}">
        <p14:creationId xmlns:p14="http://schemas.microsoft.com/office/powerpoint/2010/main" val="39276740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948" y="95388"/>
            <a:ext cx="9367044" cy="6637469"/>
          </a:xfrm>
        </p:spPr>
        <p:txBody>
          <a:bodyPr>
            <a:noAutofit/>
          </a:bodyPr>
          <a:lstStyle/>
          <a:p>
            <a:pPr marL="0" lvl="0" indent="0">
              <a:spcBef>
                <a:spcPts val="90"/>
              </a:spcBef>
              <a:buNone/>
            </a:pPr>
            <a:r>
              <a:rPr lang="fa-IR" sz="2800" b="1" dirty="0">
                <a:cs typeface="B Nazanin" panose="00000400000000000000" pitchFamily="2" charset="-78"/>
              </a:rPr>
              <a:t>- در ارزیابی و پرداخت تسهیلات ملک بصورت شش دانگ قابل ارتهان است</a:t>
            </a:r>
            <a:endParaRPr lang="en-US" sz="2800" b="1" dirty="0">
              <a:cs typeface="B Nazanin" panose="00000400000000000000" pitchFamily="2" charset="-78"/>
            </a:endParaRPr>
          </a:p>
          <a:p>
            <a:pPr marL="0" lvl="0" indent="0">
              <a:spcBef>
                <a:spcPts val="90"/>
              </a:spcBef>
              <a:buNone/>
            </a:pPr>
            <a:r>
              <a:rPr lang="fa-IR" sz="2800" b="1" dirty="0">
                <a:cs typeface="B Nazanin" panose="00000400000000000000" pitchFamily="2" charset="-78"/>
              </a:rPr>
              <a:t>- مساحت  و مبلغ ارزیابی  لازم است علاوه بر عدد با حروف نیز نوشته شود و ارقام بطورمعقول تا حد امکان  منطقی گرد  شود </a:t>
            </a:r>
          </a:p>
          <a:p>
            <a:pPr marL="0" lvl="0" indent="0">
              <a:spcBef>
                <a:spcPts val="90"/>
              </a:spcBef>
              <a:buNone/>
            </a:pPr>
            <a:endParaRPr lang="en-US" sz="2800" b="1" dirty="0">
              <a:cs typeface="B Nazanin" panose="00000400000000000000" pitchFamily="2" charset="-78"/>
            </a:endParaRPr>
          </a:p>
          <a:p>
            <a:pPr marL="0" lvl="0" indent="0">
              <a:spcBef>
                <a:spcPts val="90"/>
              </a:spcBef>
              <a:buNone/>
            </a:pPr>
            <a:r>
              <a:rPr lang="fa-IR" sz="2800" b="1" dirty="0">
                <a:cs typeface="B Nazanin" panose="00000400000000000000" pitchFamily="2" charset="-78"/>
              </a:rPr>
              <a:t>- وظیفه کارشناس ساختمان ارزیابی ملک است بررسی صحت واصالت و عدم انطباق ملک با وضعیت ثبتی درصلاحیت کارشناس ثبتی است دراین صورت از کارشناس معین ثبتی استفاده گردد </a:t>
            </a:r>
          </a:p>
          <a:p>
            <a:pPr marL="0" lvl="0" indent="0">
              <a:spcBef>
                <a:spcPts val="90"/>
              </a:spcBef>
              <a:buNone/>
            </a:pPr>
            <a:r>
              <a:rPr lang="fa-IR" sz="2800" b="1" dirty="0">
                <a:cs typeface="B Nazanin" panose="00000400000000000000" pitchFamily="2" charset="-78"/>
              </a:rPr>
              <a:t>- اگر امکان بازدید به هر دلیلی شامل وجود متصرف ، مستاجر ،بسته بودن ملک و غیره فراهم نباشد تا بازدید از ارزیابی جهت وثیقه خودداری شود </a:t>
            </a:r>
          </a:p>
          <a:p>
            <a:pPr lvl="0">
              <a:spcBef>
                <a:spcPts val="90"/>
              </a:spcBef>
              <a:buFontTx/>
              <a:buChar char="-"/>
            </a:pPr>
            <a:endParaRPr lang="fa-IR" sz="2800" b="1" dirty="0">
              <a:cs typeface="B Nazanin" panose="00000400000000000000" pitchFamily="2" charset="-78"/>
            </a:endParaRPr>
          </a:p>
          <a:p>
            <a:pPr lvl="0">
              <a:spcBef>
                <a:spcPts val="90"/>
              </a:spcBef>
              <a:buFontTx/>
              <a:buChar char="-"/>
            </a:pPr>
            <a:r>
              <a:rPr lang="fa-IR" sz="2800" b="1" dirty="0">
                <a:cs typeface="B Nazanin" panose="00000400000000000000" pitchFamily="2" charset="-78"/>
              </a:rPr>
              <a:t>فقط املاک سهل البیع بعنوان وثیقه مورد قبول هستند</a:t>
            </a:r>
          </a:p>
          <a:p>
            <a:pPr lvl="0">
              <a:spcBef>
                <a:spcPts val="90"/>
              </a:spcBef>
              <a:buFontTx/>
              <a:buChar char="-"/>
            </a:pPr>
            <a:endParaRPr lang="fa-IR" sz="2800" b="1" dirty="0">
              <a:cs typeface="B Nazanin" panose="00000400000000000000" pitchFamily="2" charset="-78"/>
            </a:endParaRPr>
          </a:p>
          <a:p>
            <a:pPr marL="0" lvl="0" indent="0">
              <a:spcBef>
                <a:spcPts val="90"/>
              </a:spcBef>
              <a:buNone/>
            </a:pPr>
            <a:r>
              <a:rPr lang="fa-IR" sz="2800" b="1" dirty="0">
                <a:cs typeface="B Nazanin" panose="00000400000000000000" pitchFamily="2" charset="-78"/>
              </a:rPr>
              <a:t>                                                                         ادامه در صفحه بعد ...</a:t>
            </a:r>
            <a:endParaRPr lang="en-US" sz="2800" b="1" dirty="0">
              <a:cs typeface="B Nazanin" panose="00000400000000000000" pitchFamily="2" charset="-78"/>
            </a:endParaRPr>
          </a:p>
        </p:txBody>
      </p:sp>
    </p:spTree>
    <p:extLst>
      <p:ext uri="{BB962C8B-B14F-4D97-AF65-F5344CB8AC3E}">
        <p14:creationId xmlns:p14="http://schemas.microsoft.com/office/powerpoint/2010/main" val="4014498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52" y="329183"/>
            <a:ext cx="8896050" cy="5925313"/>
          </a:xfrm>
        </p:spPr>
        <p:txBody>
          <a:bodyPr>
            <a:normAutofit/>
          </a:bodyPr>
          <a:lstStyle/>
          <a:p>
            <a:pPr marL="0" lvl="0" indent="0" algn="justLow">
              <a:spcBef>
                <a:spcPts val="90"/>
              </a:spcBef>
              <a:buNone/>
            </a:pPr>
            <a:r>
              <a:rPr lang="fa-IR" sz="2800" b="1" dirty="0">
                <a:cs typeface="B Nazanin" panose="00000400000000000000" pitchFamily="2" charset="-78"/>
              </a:rPr>
              <a:t>- دارایی مشهود و نامشهود و قیود (حقوق مکتسبه ؛حق سرقفلی و کسب یا پیشه،عوارض پرداختی ،امتیازات و..) کنترل گردد</a:t>
            </a:r>
            <a:endParaRPr lang="en-US" sz="2800" b="1" dirty="0">
              <a:cs typeface="B Nazanin" panose="00000400000000000000" pitchFamily="2" charset="-78"/>
            </a:endParaRPr>
          </a:p>
          <a:p>
            <a:pPr marL="0" lvl="0" indent="0" algn="justLow">
              <a:spcBef>
                <a:spcPts val="90"/>
              </a:spcBef>
              <a:buNone/>
            </a:pPr>
            <a:r>
              <a:rPr lang="fa-IR" sz="2800" b="1" dirty="0">
                <a:cs typeface="B Nazanin" panose="00000400000000000000" pitchFamily="2" charset="-78"/>
              </a:rPr>
              <a:t>اگر ملک در اختیار مالک نیست و در اجاره یا متصرف هست ضروریست جمله در" ید، اختیار، استفاده وبهره برداری مالک" نمی باشد، قید گردد.</a:t>
            </a:r>
            <a:endParaRPr lang="en-US" sz="2800" b="1" dirty="0">
              <a:cs typeface="B Nazanin" panose="00000400000000000000" pitchFamily="2" charset="-78"/>
            </a:endParaRPr>
          </a:p>
          <a:p>
            <a:pPr marL="0" lvl="0" indent="0" algn="justLow">
              <a:spcBef>
                <a:spcPts val="90"/>
              </a:spcBef>
              <a:buNone/>
            </a:pPr>
            <a:r>
              <a:rPr lang="fa-IR" sz="2800" b="1" dirty="0">
                <a:cs typeface="B Nazanin" panose="00000400000000000000" pitchFamily="2" charset="-78"/>
              </a:rPr>
              <a:t>- شرایط اقتصادی و سلامتی و غیره افراد، نباید در ارزیابی تاثیر بگذارد</a:t>
            </a:r>
            <a:endParaRPr lang="en-US" sz="2800" b="1" dirty="0">
              <a:cs typeface="B Nazanin" panose="00000400000000000000" pitchFamily="2" charset="-78"/>
            </a:endParaRPr>
          </a:p>
          <a:p>
            <a:pPr marL="0" lvl="0" indent="0" algn="justLow">
              <a:spcBef>
                <a:spcPts val="90"/>
              </a:spcBef>
              <a:buNone/>
            </a:pPr>
            <a:r>
              <a:rPr lang="fa-IR" sz="2800" b="1" dirty="0">
                <a:cs typeface="B Nazanin" panose="00000400000000000000" pitchFamily="2" charset="-78"/>
              </a:rPr>
              <a:t>-  املاک فاقد کاربری قابل ارزیابی برای وثیقه نیز نمی باشند (مگر با دستور قضایی)- معمولا بین 20تا 40% ارزش ملک مشابه محل .</a:t>
            </a:r>
            <a:endParaRPr lang="en-US" sz="2800" b="1" dirty="0">
              <a:cs typeface="B Nazanin" panose="00000400000000000000" pitchFamily="2" charset="-78"/>
            </a:endParaRPr>
          </a:p>
          <a:p>
            <a:pPr marL="0" indent="0" algn="justLow">
              <a:spcBef>
                <a:spcPts val="90"/>
              </a:spcBef>
              <a:buNone/>
            </a:pPr>
            <a:r>
              <a:rPr lang="fa-IR" sz="2800" b="1" dirty="0">
                <a:cs typeface="B Nazanin" panose="00000400000000000000" pitchFamily="2" charset="-78"/>
              </a:rPr>
              <a:t>- گزارش ارزیابی طبق قانون کارشناسان رسمی دادگستری شش ماه اعتبار دارد</a:t>
            </a:r>
            <a:endParaRPr lang="en-US" sz="2800" b="1" dirty="0">
              <a:cs typeface="B Nazanin" panose="00000400000000000000" pitchFamily="2" charset="-78"/>
            </a:endParaRPr>
          </a:p>
          <a:p>
            <a:pPr marL="0" indent="0" algn="justLow">
              <a:spcBef>
                <a:spcPts val="90"/>
              </a:spcBef>
              <a:buNone/>
            </a:pPr>
            <a:r>
              <a:rPr lang="fa-IR" sz="2800" b="1" dirty="0">
                <a:cs typeface="B Nazanin" panose="00000400000000000000" pitchFamily="2" charset="-78"/>
              </a:rPr>
              <a:t>- کارشناس ملک را ارزیابی می کند نه صاحب ملک وشخصیت و وضعیت مالک . طبق تجربه کارشناسان ،ذینفعان مطابق نیت خود، هدفشان این است که  به هربهایی تاثیر  بر کارشناس بگذارند. </a:t>
            </a:r>
          </a:p>
          <a:p>
            <a:pPr marL="0" indent="0" algn="just">
              <a:buNone/>
            </a:pPr>
            <a:endParaRPr lang="fa-IR" dirty="0"/>
          </a:p>
        </p:txBody>
      </p:sp>
    </p:spTree>
    <p:extLst>
      <p:ext uri="{BB962C8B-B14F-4D97-AF65-F5344CB8AC3E}">
        <p14:creationId xmlns:p14="http://schemas.microsoft.com/office/powerpoint/2010/main" val="3203975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422" y="134112"/>
            <a:ext cx="9273489" cy="6874500"/>
          </a:xfrm>
        </p:spPr>
        <p:txBody>
          <a:bodyPr>
            <a:normAutofit lnSpcReduction="10000"/>
          </a:bodyPr>
          <a:lstStyle/>
          <a:p>
            <a:pPr marL="0" indent="0" algn="just">
              <a:buNone/>
            </a:pPr>
            <a:r>
              <a:rPr lang="fa-IR" sz="3000" dirty="0">
                <a:solidFill>
                  <a:schemeClr val="tx1"/>
                </a:solidFill>
                <a:cs typeface="B Titr" panose="00000700000000000000" pitchFamily="2" charset="-78"/>
              </a:rPr>
              <a:t>نکـات خـاص </a:t>
            </a:r>
          </a:p>
          <a:p>
            <a:pPr marL="0" indent="0" algn="just">
              <a:spcBef>
                <a:spcPts val="90"/>
              </a:spcBef>
              <a:buNone/>
            </a:pPr>
            <a:r>
              <a:rPr lang="fa-IR" sz="2400" b="1" dirty="0">
                <a:cs typeface="B Nazanin" panose="00000400000000000000" pitchFamily="2" charset="-78"/>
              </a:rPr>
              <a:t>- سرقفلی و حق کسب یا پیشه املاک تجاری قابل قبول برای و ثیقه نمی باشد حتی اگر مغازه در اختیار مالک ملک  باشد مگر با دستور کتبی مسئولین و مقام قضایی</a:t>
            </a:r>
          </a:p>
          <a:p>
            <a:pPr marL="0" indent="0" algn="just">
              <a:spcBef>
                <a:spcPts val="90"/>
              </a:spcBef>
              <a:buNone/>
            </a:pPr>
            <a:r>
              <a:rPr lang="fa-IR" sz="2400" b="1" dirty="0">
                <a:cs typeface="B Nazanin" panose="00000400000000000000" pitchFamily="2" charset="-78"/>
              </a:rPr>
              <a:t>- بدون رای کمیسیون ماده 12 زمین شهری مبنی بر دایر یا بایر بودن ، زمین قابل وثیقه نمی باشد</a:t>
            </a:r>
          </a:p>
          <a:p>
            <a:pPr marL="0" indent="0" algn="just">
              <a:spcBef>
                <a:spcPts val="90"/>
              </a:spcBef>
              <a:buNone/>
            </a:pPr>
            <a:r>
              <a:rPr lang="fa-IR" sz="2400" b="1" dirty="0">
                <a:cs typeface="B Nazanin" panose="00000400000000000000" pitchFamily="2" charset="-78"/>
              </a:rPr>
              <a:t>-اسناد مالکیتی که بر اساس ماده 147اصلاحی  ثبت اخذ شده اند بدلیل امکان اعتراض و ابطال ، تا ده درصد کمتر ارزیابی میشوند </a:t>
            </a:r>
          </a:p>
          <a:p>
            <a:pPr marL="0" indent="0" algn="just">
              <a:spcBef>
                <a:spcPts val="90"/>
              </a:spcBef>
              <a:buNone/>
            </a:pPr>
            <a:r>
              <a:rPr lang="fa-IR" sz="2400" b="1" dirty="0">
                <a:cs typeface="B Nazanin" panose="00000400000000000000" pitchFamily="2" charset="-78"/>
              </a:rPr>
              <a:t>- کاهش ارتفاع فضاهای مختلف از حدود ضوابط اعلامی موجب کاهش قیمت ارزیابی انها خواهد بود(مفید 2/9 متر برای مسکونی،حداکثر 2/2 متر پارکینگ  و زیر زمین، حداکثر2/4 متربرای پیلوت وارتفاع مفیدتجاری از 3/5 تا 4/5 متر و بالکن دارای حداقل 1/8 متر ارتفاع برای عدم سر گیری است)</a:t>
            </a:r>
          </a:p>
          <a:p>
            <a:pPr marL="0" indent="0" algn="just">
              <a:spcBef>
                <a:spcPts val="90"/>
              </a:spcBef>
              <a:buNone/>
            </a:pPr>
            <a:r>
              <a:rPr lang="fa-IR" sz="2400" b="1" dirty="0">
                <a:cs typeface="B Nazanin" panose="00000400000000000000" pitchFamily="2" charset="-78"/>
              </a:rPr>
              <a:t>- املاک جنوبی و غربی که نور ازجنوب یا شرق می گیرند و دو نبش بوده در کنار گذر باشند بدلیل احداث کنسول و بالکن در گذربا ارتفاع 3/5 متر از کف ، و عدم نیاز به حیاط خلوت نور، مرغوبند(با کنترل نحوه تامین پارکینگ ) در کل اول املاک جنوب غربی بعد جنوب شرقی و سپس شمال غربی و شمال شرقی بترتیب مرغوبند(با گذر یکسان)</a:t>
            </a:r>
          </a:p>
          <a:p>
            <a:pPr marL="0" indent="0" algn="just">
              <a:spcBef>
                <a:spcPts val="90"/>
              </a:spcBef>
              <a:buNone/>
            </a:pPr>
            <a:r>
              <a:rPr lang="fa-IR" sz="2400" b="1" dirty="0">
                <a:cs typeface="B Nazanin" panose="00000400000000000000" pitchFamily="2" charset="-78"/>
              </a:rPr>
              <a:t>- با مقایسه قیمت چند پارکینگ و انباری نسبت به قیمت آپارتمان در یک منطقه میتوان به درصد قیمت پارکینگ و انباری مشابه با متراژ ان رسید موقعیت زیر پله ، زیر زمین 2- ،کنار موتورخانه ،سقف شیبدار ،عدم نورگیری و تهویه ،ارتفاع  کم،قناسی ، مزاحم ، دوری از پله یا آسانسور و ..تاثیر منفی در قیمت دارند .</a:t>
            </a:r>
          </a:p>
          <a:p>
            <a:pPr marL="0" indent="0" algn="just">
              <a:buNone/>
            </a:pPr>
            <a:endParaRPr lang="fa-IR" dirty="0">
              <a:cs typeface="B Nazanin" panose="00000400000000000000" pitchFamily="2" charset="-78"/>
            </a:endParaRPr>
          </a:p>
        </p:txBody>
      </p:sp>
    </p:spTree>
    <p:extLst>
      <p:ext uri="{BB962C8B-B14F-4D97-AF65-F5344CB8AC3E}">
        <p14:creationId xmlns:p14="http://schemas.microsoft.com/office/powerpoint/2010/main" val="36304619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34" y="161365"/>
            <a:ext cx="9428001" cy="6260949"/>
          </a:xfrm>
        </p:spPr>
        <p:txBody>
          <a:bodyPr>
            <a:normAutofit/>
          </a:bodyPr>
          <a:lstStyle/>
          <a:p>
            <a:pPr marL="0" indent="0" algn="ctr">
              <a:buNone/>
            </a:pPr>
            <a:r>
              <a:rPr lang="fa-IR" sz="2800" dirty="0">
                <a:cs typeface="B Titr" panose="00000700000000000000" pitchFamily="2" charset="-78"/>
              </a:rPr>
              <a:t> </a:t>
            </a:r>
            <a:r>
              <a:rPr lang="fa-IR" sz="3200" dirty="0">
                <a:solidFill>
                  <a:schemeClr val="tx1"/>
                </a:solidFill>
                <a:cs typeface="B Titr" panose="00000700000000000000" pitchFamily="2" charset="-78"/>
              </a:rPr>
              <a:t>ضـریب تبدیل ارزش کـاربری هـای دیگـرعـرصه ها</a:t>
            </a:r>
          </a:p>
          <a:p>
            <a:pPr marL="0" indent="0" algn="ctr">
              <a:buNone/>
            </a:pPr>
            <a:r>
              <a:rPr lang="fa-IR" sz="3200" dirty="0">
                <a:solidFill>
                  <a:schemeClr val="tx1"/>
                </a:solidFill>
                <a:cs typeface="B Titr" panose="00000700000000000000" pitchFamily="2" charset="-78"/>
              </a:rPr>
              <a:t>مستندبه دفترچه ارزش معاملاتی املاک</a:t>
            </a:r>
          </a:p>
          <a:p>
            <a:pPr marL="0" indent="0" algn="ctr">
              <a:buNone/>
            </a:pPr>
            <a:endParaRPr lang="fa-IR" sz="28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94282242"/>
              </p:ext>
            </p:extLst>
          </p:nvPr>
        </p:nvGraphicFramePr>
        <p:xfrm>
          <a:off x="510988" y="1333949"/>
          <a:ext cx="8559860" cy="4780662"/>
        </p:xfrm>
        <a:graphic>
          <a:graphicData uri="http://schemas.openxmlformats.org/drawingml/2006/table">
            <a:tbl>
              <a:tblPr rtl="1" firstRow="1" firstCol="1" bandRow="1">
                <a:tableStyleId>{5940675A-B579-460E-94D1-54222C63F5DA}</a:tableStyleId>
              </a:tblPr>
              <a:tblGrid>
                <a:gridCol w="7290456">
                  <a:extLst>
                    <a:ext uri="{9D8B030D-6E8A-4147-A177-3AD203B41FA5}">
                      <a16:colId xmlns:a16="http://schemas.microsoft.com/office/drawing/2014/main" val="20000"/>
                    </a:ext>
                  </a:extLst>
                </a:gridCol>
                <a:gridCol w="1269404">
                  <a:extLst>
                    <a:ext uri="{9D8B030D-6E8A-4147-A177-3AD203B41FA5}">
                      <a16:colId xmlns:a16="http://schemas.microsoft.com/office/drawing/2014/main" val="20001"/>
                    </a:ext>
                  </a:extLst>
                </a:gridCol>
              </a:tblGrid>
              <a:tr h="587726">
                <a:tc>
                  <a:txBody>
                    <a:bodyPr/>
                    <a:lstStyle/>
                    <a:p>
                      <a:pPr marL="635" indent="-635" algn="ctr" rtl="1">
                        <a:lnSpc>
                          <a:spcPct val="115000"/>
                        </a:lnSpc>
                        <a:spcAft>
                          <a:spcPts val="0"/>
                        </a:spcAft>
                        <a:tabLst>
                          <a:tab pos="4085590" algn="l"/>
                        </a:tabLst>
                      </a:pPr>
                      <a:r>
                        <a:rPr lang="fa-IR" sz="2000" dirty="0">
                          <a:effectLst/>
                          <a:cs typeface="B Titr" panose="00000700000000000000" pitchFamily="2" charset="-78"/>
                        </a:rPr>
                        <a:t>کاربـری عـرصه</a:t>
                      </a:r>
                      <a:endParaRPr lang="en-US" sz="2800" dirty="0">
                        <a:effectLst/>
                        <a:cs typeface="B Titr" panose="00000700000000000000" pitchFamily="2" charset="-78"/>
                      </a:endParaRPr>
                    </a:p>
                    <a:p>
                      <a:pPr algn="ctr" rtl="1">
                        <a:lnSpc>
                          <a:spcPct val="115000"/>
                        </a:lnSpc>
                        <a:spcAft>
                          <a:spcPts val="0"/>
                        </a:spcAft>
                        <a:tabLst>
                          <a:tab pos="4085590" algn="l"/>
                        </a:tabLst>
                      </a:pPr>
                      <a:r>
                        <a:rPr lang="fa-IR" sz="2000" dirty="0">
                          <a:effectLst/>
                          <a:cs typeface="B Titr" panose="00000700000000000000" pitchFamily="2" charset="-78"/>
                        </a:rPr>
                        <a:t> </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tabLst>
                          <a:tab pos="4085590" algn="l"/>
                        </a:tabLst>
                      </a:pPr>
                      <a:r>
                        <a:rPr lang="fa-IR" sz="2000" dirty="0">
                          <a:effectLst/>
                          <a:cs typeface="B Titr" panose="00000700000000000000" pitchFamily="2" charset="-78"/>
                        </a:rPr>
                        <a:t>ضـریب</a:t>
                      </a:r>
                    </a:p>
                    <a:p>
                      <a:pPr algn="ctr" rtl="1">
                        <a:lnSpc>
                          <a:spcPct val="115000"/>
                        </a:lnSpc>
                        <a:spcAft>
                          <a:spcPts val="0"/>
                        </a:spcAft>
                        <a:tabLst>
                          <a:tab pos="4085590" algn="l"/>
                        </a:tabLst>
                      </a:pPr>
                      <a:r>
                        <a:rPr lang="fa-IR" sz="2000" dirty="0">
                          <a:effectLst/>
                          <a:cs typeface="B Titr" panose="00000700000000000000" pitchFamily="2" charset="-78"/>
                        </a:rPr>
                        <a:t>(درصد)</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0"/>
                  </a:ext>
                </a:extLst>
              </a:tr>
              <a:tr h="878899">
                <a:tc>
                  <a:txBody>
                    <a:bodyPr/>
                    <a:lstStyle/>
                    <a:p>
                      <a:pPr algn="r" rtl="1">
                        <a:lnSpc>
                          <a:spcPct val="115000"/>
                        </a:lnSpc>
                        <a:spcAft>
                          <a:spcPts val="0"/>
                        </a:spcAft>
                        <a:tabLst>
                          <a:tab pos="4085590" algn="l"/>
                        </a:tabLst>
                      </a:pPr>
                      <a:r>
                        <a:rPr lang="fa-IR" sz="2000" dirty="0">
                          <a:effectLst/>
                          <a:cs typeface="B Nazanin" panose="00000400000000000000" pitchFamily="2" charset="-78"/>
                        </a:rPr>
                        <a:t>خدمـاتی ،آمـوزشی ،فرهنـگی ،بهداشتی ،درمانی ،تفـریحی ،ورزشی ،گـردشگری،</a:t>
                      </a:r>
                      <a:r>
                        <a:rPr lang="fa-IR" sz="2000" baseline="0" dirty="0">
                          <a:effectLst/>
                          <a:cs typeface="B Nazanin" panose="00000400000000000000" pitchFamily="2" charset="-78"/>
                        </a:rPr>
                        <a:t> </a:t>
                      </a:r>
                      <a:r>
                        <a:rPr lang="fa-IR" sz="2000" dirty="0">
                          <a:effectLst/>
                          <a:cs typeface="B Nazanin" panose="00000400000000000000" pitchFamily="2" charset="-78"/>
                        </a:rPr>
                        <a:t>هتلـداری ..</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 </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 </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tabLst>
                          <a:tab pos="4085590" algn="l"/>
                        </a:tabLst>
                      </a:pPr>
                      <a:r>
                        <a:rPr lang="fa-IR" sz="2400" dirty="0">
                          <a:effectLst/>
                          <a:cs typeface="B Nazanin" panose="00000400000000000000" pitchFamily="2" charset="-78"/>
                        </a:rPr>
                        <a:t>70</a:t>
                      </a:r>
                      <a:endParaRPr lang="en-US" sz="32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1"/>
                  </a:ext>
                </a:extLst>
              </a:tr>
              <a:tr h="587726">
                <a:tc>
                  <a:txBody>
                    <a:bodyPr/>
                    <a:lstStyle/>
                    <a:p>
                      <a:pPr algn="r" rtl="1">
                        <a:lnSpc>
                          <a:spcPct val="115000"/>
                        </a:lnSpc>
                        <a:spcAft>
                          <a:spcPts val="0"/>
                        </a:spcAft>
                        <a:tabLst>
                          <a:tab pos="4085590" algn="l"/>
                        </a:tabLst>
                      </a:pPr>
                      <a:r>
                        <a:rPr lang="fa-IR" sz="2000" dirty="0">
                          <a:effectLst/>
                          <a:cs typeface="B Nazanin" panose="00000400000000000000" pitchFamily="2" charset="-78"/>
                        </a:rPr>
                        <a:t>صنعتی ،کارگاهی ،حمل و نقل ، انبار و توقفگاه</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 </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tabLst>
                          <a:tab pos="4085590" algn="l"/>
                        </a:tabLst>
                      </a:pPr>
                      <a:r>
                        <a:rPr lang="fa-IR" sz="2400" dirty="0">
                          <a:effectLst/>
                          <a:cs typeface="B Nazanin" panose="00000400000000000000" pitchFamily="2" charset="-78"/>
                        </a:rPr>
                        <a:t>60</a:t>
                      </a:r>
                      <a:endParaRPr lang="en-US" sz="32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2"/>
                  </a:ext>
                </a:extLst>
              </a:tr>
              <a:tr h="1500228">
                <a:tc>
                  <a:txBody>
                    <a:bodyPr/>
                    <a:lstStyle/>
                    <a:p>
                      <a:pPr algn="r" rtl="1">
                        <a:lnSpc>
                          <a:spcPct val="115000"/>
                        </a:lnSpc>
                        <a:spcAft>
                          <a:spcPts val="0"/>
                        </a:spcAft>
                        <a:tabLst>
                          <a:tab pos="4085590" algn="l"/>
                        </a:tabLst>
                      </a:pPr>
                      <a:r>
                        <a:rPr lang="fa-IR" sz="2000" dirty="0">
                          <a:effectLst/>
                          <a:cs typeface="B Nazanin" panose="00000400000000000000" pitchFamily="2" charset="-78"/>
                        </a:rPr>
                        <a:t>کشـاورزی :</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الف) باغات ،اراضی مزروعی ابی ، دامپروری ، پرورش طیور و ابزیان ، پرورش گل و گیاه و..</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 </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ب) اراضی مزروعی دیمی</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tabLst>
                          <a:tab pos="4085590" algn="l"/>
                        </a:tabLst>
                      </a:pPr>
                      <a:r>
                        <a:rPr lang="fa-IR" sz="2400" dirty="0">
                          <a:effectLst/>
                          <a:cs typeface="B Nazanin" panose="00000400000000000000" pitchFamily="2" charset="-78"/>
                        </a:rPr>
                        <a:t>40</a:t>
                      </a:r>
                      <a:endParaRPr lang="en-US" sz="3200" dirty="0">
                        <a:effectLst/>
                        <a:cs typeface="B Nazanin" panose="00000400000000000000" pitchFamily="2" charset="-78"/>
                      </a:endParaRPr>
                    </a:p>
                    <a:p>
                      <a:pPr algn="ctr" rtl="1">
                        <a:lnSpc>
                          <a:spcPct val="115000"/>
                        </a:lnSpc>
                        <a:spcAft>
                          <a:spcPts val="0"/>
                        </a:spcAft>
                      </a:pPr>
                      <a:r>
                        <a:rPr lang="fa-IR" sz="2400" dirty="0">
                          <a:effectLst/>
                          <a:cs typeface="B Nazanin" panose="00000400000000000000" pitchFamily="2" charset="-78"/>
                        </a:rPr>
                        <a:t> </a:t>
                      </a:r>
                      <a:endParaRPr lang="en-US" sz="3200" dirty="0">
                        <a:effectLst/>
                        <a:cs typeface="B Nazanin" panose="00000400000000000000" pitchFamily="2" charset="-78"/>
                      </a:endParaRPr>
                    </a:p>
                    <a:p>
                      <a:pPr algn="ctr" rtl="1">
                        <a:lnSpc>
                          <a:spcPct val="115000"/>
                        </a:lnSpc>
                        <a:spcAft>
                          <a:spcPts val="0"/>
                        </a:spcAft>
                      </a:pPr>
                      <a:r>
                        <a:rPr lang="fa-IR" sz="2400" dirty="0">
                          <a:effectLst/>
                          <a:cs typeface="B Nazanin" panose="00000400000000000000" pitchFamily="2" charset="-78"/>
                        </a:rPr>
                        <a:t> </a:t>
                      </a:r>
                      <a:endParaRPr lang="en-US" sz="3200" dirty="0">
                        <a:effectLst/>
                        <a:cs typeface="B Nazanin" panose="00000400000000000000" pitchFamily="2" charset="-78"/>
                      </a:endParaRPr>
                    </a:p>
                    <a:p>
                      <a:pPr algn="ctr" rtl="1">
                        <a:lnSpc>
                          <a:spcPct val="115000"/>
                        </a:lnSpc>
                        <a:spcAft>
                          <a:spcPts val="0"/>
                        </a:spcAft>
                      </a:pPr>
                      <a:r>
                        <a:rPr lang="fa-IR" sz="2400" dirty="0">
                          <a:effectLst/>
                          <a:cs typeface="B Nazanin" panose="00000400000000000000" pitchFamily="2" charset="-78"/>
                        </a:rPr>
                        <a:t>30</a:t>
                      </a:r>
                      <a:endParaRPr lang="en-US" sz="32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3"/>
                  </a:ext>
                </a:extLst>
              </a:tr>
              <a:tr h="617151">
                <a:tc>
                  <a:txBody>
                    <a:bodyPr/>
                    <a:lstStyle/>
                    <a:p>
                      <a:pPr algn="r" rtl="1">
                        <a:lnSpc>
                          <a:spcPct val="115000"/>
                        </a:lnSpc>
                        <a:spcAft>
                          <a:spcPts val="0"/>
                        </a:spcAft>
                        <a:tabLst>
                          <a:tab pos="4085590" algn="l"/>
                        </a:tabLst>
                      </a:pPr>
                      <a:r>
                        <a:rPr lang="fa-IR" sz="2000" dirty="0">
                          <a:effectLst/>
                          <a:cs typeface="B Nazanin" panose="00000400000000000000" pitchFamily="2" charset="-78"/>
                        </a:rPr>
                        <a:t>سایـر</a:t>
                      </a:r>
                      <a:endParaRPr lang="en-US" sz="2800" dirty="0">
                        <a:effectLst/>
                        <a:cs typeface="B Nazanin" panose="00000400000000000000" pitchFamily="2" charset="-78"/>
                      </a:endParaRPr>
                    </a:p>
                    <a:p>
                      <a:pPr algn="r" rtl="1">
                        <a:lnSpc>
                          <a:spcPct val="115000"/>
                        </a:lnSpc>
                        <a:spcAft>
                          <a:spcPts val="0"/>
                        </a:spcAft>
                        <a:tabLst>
                          <a:tab pos="4085590" algn="l"/>
                        </a:tabLst>
                      </a:pPr>
                      <a:r>
                        <a:rPr lang="fa-IR" sz="2000" dirty="0">
                          <a:effectLst/>
                          <a:cs typeface="B Nazanin" panose="00000400000000000000" pitchFamily="2" charset="-78"/>
                        </a:rPr>
                        <a:t> </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tabLst>
                          <a:tab pos="4085590" algn="l"/>
                        </a:tabLst>
                      </a:pPr>
                      <a:r>
                        <a:rPr lang="fa-IR" sz="2400" dirty="0">
                          <a:effectLst/>
                          <a:cs typeface="B Nazanin" panose="00000400000000000000" pitchFamily="2" charset="-78"/>
                        </a:rPr>
                        <a:t>40</a:t>
                      </a:r>
                      <a:endParaRPr lang="en-US" sz="32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5305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53E6C6-9D95-48A6-BCF0-10D9BC7A5526}"/>
              </a:ext>
            </a:extLst>
          </p:cNvPr>
          <p:cNvSpPr>
            <a:spLocks noGrp="1"/>
          </p:cNvSpPr>
          <p:nvPr>
            <p:ph idx="1"/>
          </p:nvPr>
        </p:nvSpPr>
        <p:spPr>
          <a:xfrm>
            <a:off x="399495" y="933255"/>
            <a:ext cx="8942468" cy="5591832"/>
          </a:xfrm>
        </p:spPr>
        <p:txBody>
          <a:bodyPr>
            <a:normAutofit/>
          </a:bodyPr>
          <a:lstStyle/>
          <a:p>
            <a:pPr marL="0" indent="0" algn="ctr">
              <a:buNone/>
            </a:pPr>
            <a:endParaRPr lang="fa-IR" sz="4400" dirty="0">
              <a:cs typeface="B Titr" panose="00000700000000000000" pitchFamily="2" charset="-78"/>
            </a:endParaRPr>
          </a:p>
          <a:p>
            <a:pPr marL="0" indent="0" algn="ctr">
              <a:buNone/>
            </a:pPr>
            <a:endParaRPr lang="fa-IR" sz="4400" dirty="0">
              <a:cs typeface="B Titr" panose="00000700000000000000" pitchFamily="2" charset="-78"/>
            </a:endParaRPr>
          </a:p>
          <a:p>
            <a:pPr marL="0" indent="0" algn="ctr">
              <a:buNone/>
            </a:pPr>
            <a:r>
              <a:rPr lang="fa-IR" sz="5200" dirty="0">
                <a:cs typeface="B Titr" panose="00000700000000000000" pitchFamily="2" charset="-78"/>
              </a:rPr>
              <a:t>اصول و مبـانی ارزیـابی املاک </a:t>
            </a:r>
          </a:p>
          <a:p>
            <a:pPr algn="ctr"/>
            <a:endParaRPr lang="fa-IR" sz="1800" dirty="0">
              <a:cs typeface="B Titr" panose="00000700000000000000" pitchFamily="2" charset="-78"/>
            </a:endParaRPr>
          </a:p>
          <a:p>
            <a:pPr algn="ctr"/>
            <a:endParaRPr lang="fa-IR" sz="1800" dirty="0">
              <a:cs typeface="B Titr" panose="00000700000000000000" pitchFamily="2" charset="-78"/>
            </a:endParaRPr>
          </a:p>
          <a:p>
            <a:pPr marL="0" indent="0" algn="ctr">
              <a:buNone/>
            </a:pPr>
            <a:endParaRPr lang="fa-IR" sz="1800" dirty="0">
              <a:cs typeface="B Titr" panose="00000700000000000000" pitchFamily="2" charset="-78"/>
            </a:endParaRPr>
          </a:p>
          <a:p>
            <a:pPr marL="0" indent="0" algn="ctr">
              <a:buNone/>
            </a:pPr>
            <a:endParaRPr lang="fa-IR" sz="1800" dirty="0">
              <a:cs typeface="B Titr" panose="00000700000000000000" pitchFamily="2" charset="-78"/>
            </a:endParaRPr>
          </a:p>
          <a:p>
            <a:pPr marL="0" indent="0" algn="ctr">
              <a:buNone/>
            </a:pPr>
            <a:endParaRPr lang="fa-IR" dirty="0">
              <a:cs typeface="B Titr" panose="00000700000000000000" pitchFamily="2" charset="-78"/>
            </a:endParaRPr>
          </a:p>
          <a:p>
            <a:pPr marL="0" indent="0" algn="ctr">
              <a:buNone/>
            </a:pPr>
            <a:endParaRPr lang="fa-IR" sz="1800" dirty="0">
              <a:cs typeface="B Titr" panose="00000700000000000000" pitchFamily="2" charset="-78"/>
            </a:endParaRPr>
          </a:p>
          <a:p>
            <a:pPr marL="0" indent="0" algn="ctr">
              <a:buNone/>
            </a:pPr>
            <a:r>
              <a:rPr lang="fa-IR" dirty="0">
                <a:cs typeface="B Titr" panose="00000700000000000000" pitchFamily="2" charset="-78"/>
              </a:rPr>
              <a:t> </a:t>
            </a:r>
            <a:endParaRPr lang="en-US" dirty="0"/>
          </a:p>
        </p:txBody>
      </p:sp>
    </p:spTree>
    <p:extLst>
      <p:ext uri="{BB962C8B-B14F-4D97-AF65-F5344CB8AC3E}">
        <p14:creationId xmlns:p14="http://schemas.microsoft.com/office/powerpoint/2010/main" val="4193580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245" y="938784"/>
            <a:ext cx="9214534" cy="4572000"/>
          </a:xfrm>
        </p:spPr>
        <p:txBody>
          <a:bodyPr>
            <a:normAutofit/>
          </a:bodyPr>
          <a:lstStyle/>
          <a:p>
            <a:pPr marL="0" indent="0" algn="ctr">
              <a:buNone/>
            </a:pPr>
            <a:r>
              <a:rPr lang="fa-IR" sz="3600" dirty="0">
                <a:solidFill>
                  <a:schemeClr val="tx1"/>
                </a:solidFill>
                <a:cs typeface="B Titr" panose="00000700000000000000" pitchFamily="2" charset="-78"/>
              </a:rPr>
              <a:t>روش  پیشنهـادی غیرمصوب  کمیسیون </a:t>
            </a:r>
          </a:p>
          <a:p>
            <a:pPr marL="0" indent="0" algn="ctr">
              <a:buNone/>
            </a:pPr>
            <a:r>
              <a:rPr lang="fa-IR" sz="3600" dirty="0">
                <a:solidFill>
                  <a:schemeClr val="tx1"/>
                </a:solidFill>
                <a:cs typeface="B Titr" panose="00000700000000000000" pitchFamily="2" charset="-78"/>
              </a:rPr>
              <a:t>وحـدت رویه کـانون تهـران</a:t>
            </a:r>
          </a:p>
          <a:p>
            <a:pPr marL="0" indent="0" algn="ctr">
              <a:buNone/>
            </a:pPr>
            <a:endParaRPr lang="fa-IR" sz="3600" dirty="0">
              <a:solidFill>
                <a:schemeClr val="tx1"/>
              </a:solidFill>
              <a:cs typeface="B Titr" panose="00000700000000000000" pitchFamily="2" charset="-78"/>
            </a:endParaRPr>
          </a:p>
          <a:p>
            <a:pPr marL="0" indent="0" algn="just">
              <a:buNone/>
            </a:pPr>
            <a:r>
              <a:rPr lang="fa-IR" sz="2800" dirty="0">
                <a:cs typeface="B Nazanin" panose="00000400000000000000" pitchFamily="2" charset="-78"/>
              </a:rPr>
              <a:t>برای ارزیابی اراضی با کاربری مختلف شهری جهت اطلاع و بهره برداری ارائه می شود (نظریه کمیسیون وحدت رویه گروه 6  از طرف مهندس فرخ معزی – مورخ 1/10/1394)  لازم بذکر است این پیشنهاد ابلاغ نگردیده است  (بلکه صرفأراهنما). </a:t>
            </a:r>
          </a:p>
          <a:p>
            <a:pPr marL="0" indent="0" algn="just">
              <a:buNone/>
            </a:pPr>
            <a:r>
              <a:rPr lang="fa-IR" sz="2800" dirty="0">
                <a:cs typeface="B Nazanin" panose="00000400000000000000" pitchFamily="2" charset="-78"/>
              </a:rPr>
              <a:t>* ارقام  ارائه شده در این جدول تنها مربوط به زمین می باشد</a:t>
            </a:r>
          </a:p>
          <a:p>
            <a:pPr marL="0" indent="0">
              <a:buNone/>
            </a:pPr>
            <a:endParaRPr lang="fa-IR" dirty="0"/>
          </a:p>
        </p:txBody>
      </p:sp>
    </p:spTree>
    <p:extLst>
      <p:ext uri="{BB962C8B-B14F-4D97-AF65-F5344CB8AC3E}">
        <p14:creationId xmlns:p14="http://schemas.microsoft.com/office/powerpoint/2010/main" val="2505307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118" y="86053"/>
            <a:ext cx="10044778" cy="6303981"/>
          </a:xfrm>
        </p:spPr>
        <p:txBody>
          <a:bodyPr>
            <a:normAutofit/>
          </a:bodyPr>
          <a:lstStyle/>
          <a:p>
            <a:pPr marL="0" indent="0" algn="ctr">
              <a:buNone/>
            </a:pPr>
            <a:r>
              <a:rPr lang="fa-IR" sz="2400" dirty="0">
                <a:solidFill>
                  <a:schemeClr val="tx1"/>
                </a:solidFill>
                <a:cs typeface="B Titr" panose="00000700000000000000" pitchFamily="2" charset="-78"/>
              </a:rPr>
              <a:t>تعیین ارزش اراضی شهری باتوجه به کاربری های مندرج درطرح تفصیلی سال  1349 </a:t>
            </a:r>
          </a:p>
          <a:p>
            <a:pPr marL="0" indent="0" algn="ctr">
              <a:buNone/>
            </a:pPr>
            <a:endParaRPr lang="fa-IR" sz="24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930760394"/>
              </p:ext>
            </p:extLst>
          </p:nvPr>
        </p:nvGraphicFramePr>
        <p:xfrm>
          <a:off x="268937" y="590462"/>
          <a:ext cx="10122951" cy="6151628"/>
        </p:xfrm>
        <a:graphic>
          <a:graphicData uri="http://schemas.openxmlformats.org/drawingml/2006/table">
            <a:tbl>
              <a:tblPr firstRow="1" firstCol="1" bandRow="1">
                <a:tableStyleId>{5940675A-B579-460E-94D1-54222C63F5DA}</a:tableStyleId>
              </a:tblPr>
              <a:tblGrid>
                <a:gridCol w="6640114">
                  <a:extLst>
                    <a:ext uri="{9D8B030D-6E8A-4147-A177-3AD203B41FA5}">
                      <a16:colId xmlns:a16="http://schemas.microsoft.com/office/drawing/2014/main" val="20000"/>
                    </a:ext>
                  </a:extLst>
                </a:gridCol>
                <a:gridCol w="1419105">
                  <a:extLst>
                    <a:ext uri="{9D8B030D-6E8A-4147-A177-3AD203B41FA5}">
                      <a16:colId xmlns:a16="http://schemas.microsoft.com/office/drawing/2014/main" val="20001"/>
                    </a:ext>
                  </a:extLst>
                </a:gridCol>
                <a:gridCol w="1417250">
                  <a:extLst>
                    <a:ext uri="{9D8B030D-6E8A-4147-A177-3AD203B41FA5}">
                      <a16:colId xmlns:a16="http://schemas.microsoft.com/office/drawing/2014/main" val="20002"/>
                    </a:ext>
                  </a:extLst>
                </a:gridCol>
                <a:gridCol w="646482">
                  <a:extLst>
                    <a:ext uri="{9D8B030D-6E8A-4147-A177-3AD203B41FA5}">
                      <a16:colId xmlns:a16="http://schemas.microsoft.com/office/drawing/2014/main" val="20003"/>
                    </a:ext>
                  </a:extLst>
                </a:gridCol>
              </a:tblGrid>
              <a:tr h="528333">
                <a:tc>
                  <a:txBody>
                    <a:bodyPr/>
                    <a:lstStyle/>
                    <a:p>
                      <a:pPr indent="114300" algn="ctr" rtl="0">
                        <a:lnSpc>
                          <a:spcPct val="115000"/>
                        </a:lnSpc>
                        <a:spcAft>
                          <a:spcPts val="0"/>
                        </a:spcAft>
                      </a:pPr>
                      <a:r>
                        <a:rPr lang="fa-IR" sz="1800" dirty="0">
                          <a:effectLst/>
                          <a:cs typeface="B Titr" panose="00000700000000000000" pitchFamily="2" charset="-78"/>
                        </a:rPr>
                        <a:t>تعـریف</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0">
                        <a:lnSpc>
                          <a:spcPct val="115000"/>
                        </a:lnSpc>
                        <a:spcAft>
                          <a:spcPts val="0"/>
                        </a:spcAft>
                      </a:pPr>
                      <a:r>
                        <a:rPr lang="fa-IR" sz="1400" dirty="0">
                          <a:effectLst/>
                          <a:cs typeface="B Titr" panose="00000700000000000000" pitchFamily="2" charset="-78"/>
                        </a:rPr>
                        <a:t>ارزش نسبت</a:t>
                      </a:r>
                    </a:p>
                    <a:p>
                      <a:pPr algn="ctr" rtl="0">
                        <a:lnSpc>
                          <a:spcPct val="115000"/>
                        </a:lnSpc>
                        <a:spcAft>
                          <a:spcPts val="0"/>
                        </a:spcAft>
                      </a:pPr>
                      <a:r>
                        <a:rPr lang="fa-IR" sz="1400" dirty="0">
                          <a:effectLst/>
                          <a:cs typeface="B Titr" panose="00000700000000000000" pitchFamily="2" charset="-78"/>
                        </a:rPr>
                        <a:t> به مسکونی مشابه</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0">
                        <a:lnSpc>
                          <a:spcPct val="115000"/>
                        </a:lnSpc>
                        <a:spcAft>
                          <a:spcPts val="0"/>
                        </a:spcAft>
                      </a:pPr>
                      <a:r>
                        <a:rPr lang="fa-IR" sz="1800" dirty="0">
                          <a:effectLst/>
                          <a:cs typeface="B Titr" panose="00000700000000000000" pitchFamily="2" charset="-78"/>
                        </a:rPr>
                        <a:t>نوع کاربری</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0">
                        <a:lnSpc>
                          <a:spcPct val="115000"/>
                        </a:lnSpc>
                        <a:spcAft>
                          <a:spcPts val="0"/>
                        </a:spcAft>
                      </a:pPr>
                      <a:r>
                        <a:rPr lang="fa-IR" sz="1800" dirty="0">
                          <a:effectLst/>
                          <a:cs typeface="B Titr" panose="00000700000000000000" pitchFamily="2" charset="-78"/>
                        </a:rPr>
                        <a:t>ردیف</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0"/>
                  </a:ext>
                </a:extLst>
              </a:tr>
              <a:tr h="336894">
                <a:tc>
                  <a:txBody>
                    <a:bodyPr/>
                    <a:lstStyle/>
                    <a:p>
                      <a:pPr algn="ctr" rtl="0">
                        <a:lnSpc>
                          <a:spcPct val="115000"/>
                        </a:lnSpc>
                        <a:spcAft>
                          <a:spcPts val="0"/>
                        </a:spcAft>
                      </a:pPr>
                      <a:r>
                        <a:rPr lang="fa-IR" sz="1800" b="1">
                          <a:effectLst/>
                          <a:cs typeface="B Nazanin" panose="00000400000000000000" pitchFamily="2" charset="-78"/>
                        </a:rPr>
                        <a:t>به اراضی اختصاصی یافته جهت سکونت با کاربری ۱۲۰% اطلاق می شود</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100٪</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مسکونی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1"/>
                  </a:ext>
                </a:extLst>
              </a:tr>
              <a:tr h="1494188">
                <a:tc>
                  <a:txBody>
                    <a:bodyPr/>
                    <a:lstStyle/>
                    <a:p>
                      <a:pPr algn="ctr" rtl="0">
                        <a:lnSpc>
                          <a:spcPct val="115000"/>
                        </a:lnSpc>
                        <a:spcAft>
                          <a:spcPts val="0"/>
                        </a:spcAft>
                      </a:pPr>
                      <a:r>
                        <a:rPr lang="fa-IR" sz="1800" b="1">
                          <a:effectLst/>
                          <a:cs typeface="B Nazanin" panose="00000400000000000000" pitchFamily="2" charset="-78"/>
                        </a:rPr>
                        <a:t>سوپرمارکت ، فروشگاههای مصرف شهر ، آجیل فروشی ، قنادی ـ شعب بانک ها و صندوق قرض الحسنه ، بنگاه‌های معاملات املاک ، بازارچه ها ، فروشگاههای منسوجات ، لوازم خانگی ، لوازم صوتی ، کتابفروشی ، رستوران و مشابه ان</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۱۸۰٪</a:t>
                      </a:r>
                      <a:endParaRPr lang="en-US" sz="2400" b="1">
                        <a:effectLst/>
                        <a:cs typeface="B Nazanin" panose="00000400000000000000" pitchFamily="2" charset="-78"/>
                      </a:endParaRPr>
                    </a:p>
                    <a:p>
                      <a:pPr algn="ctr" rtl="0">
                        <a:lnSpc>
                          <a:spcPct val="115000"/>
                        </a:lnSpc>
                        <a:spcAft>
                          <a:spcPts val="0"/>
                        </a:spcAft>
                      </a:pPr>
                      <a:r>
                        <a:rPr lang="fa-IR" sz="1800" b="1">
                          <a:effectLst/>
                          <a:cs typeface="B Nazanin" panose="00000400000000000000" pitchFamily="2" charset="-78"/>
                        </a:rPr>
                        <a:t>پهنه بندی جدید با توجه به ضوابط پهنه بندی می باشد</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تجاری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2</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2"/>
                  </a:ext>
                </a:extLst>
              </a:tr>
              <a:tr h="814258">
                <a:tc>
                  <a:txBody>
                    <a:bodyPr/>
                    <a:lstStyle/>
                    <a:p>
                      <a:pPr algn="ctr" rtl="0">
                        <a:lnSpc>
                          <a:spcPct val="115000"/>
                        </a:lnSpc>
                        <a:spcAft>
                          <a:spcPts val="0"/>
                        </a:spcAft>
                      </a:pPr>
                      <a:r>
                        <a:rPr lang="fa-IR" sz="1800" b="1">
                          <a:effectLst/>
                          <a:cs typeface="B Nazanin" panose="00000400000000000000" pitchFamily="2" charset="-78"/>
                        </a:rPr>
                        <a:t>مجتمع قضایی ، ادارات اب و برق ، گاز ، مخابرات آموزش و پرورش ، راهنمایی و رانندگی ، تامین اجتماعی ، پست ، ثبت احوال ، ثبت اسناد ، امور اقتصادی ، آگاهی ، بسیج و مشابه ان</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1800" b="1">
                          <a:effectLst/>
                          <a:cs typeface="B Nazanin" panose="00000400000000000000" pitchFamily="2" charset="-78"/>
                        </a:rPr>
                        <a:t>120٪</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0">
                        <a:lnSpc>
                          <a:spcPct val="115000"/>
                        </a:lnSpc>
                        <a:spcAft>
                          <a:spcPts val="0"/>
                        </a:spcAft>
                      </a:pPr>
                      <a:r>
                        <a:rPr lang="fa-IR" sz="1800" b="1" dirty="0">
                          <a:effectLst/>
                          <a:cs typeface="B Nazanin" panose="00000400000000000000" pitchFamily="2" charset="-78"/>
                        </a:rPr>
                        <a:t>اداری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2000" dirty="0">
                          <a:effectLst/>
                          <a:cs typeface="B Titr" panose="00000700000000000000" pitchFamily="2" charset="-78"/>
                        </a:rPr>
                        <a:t>3</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3"/>
                  </a:ext>
                </a:extLst>
              </a:tr>
              <a:tr h="1073795">
                <a:tc>
                  <a:txBody>
                    <a:bodyPr/>
                    <a:lstStyle/>
                    <a:p>
                      <a:pPr algn="ctr" rtl="0">
                        <a:lnSpc>
                          <a:spcPct val="115000"/>
                        </a:lnSpc>
                        <a:spcAft>
                          <a:spcPts val="0"/>
                        </a:spcAft>
                      </a:pPr>
                      <a:r>
                        <a:rPr lang="fa-IR" sz="1800" b="1" dirty="0">
                          <a:effectLst/>
                          <a:cs typeface="B Nazanin" panose="00000400000000000000" pitchFamily="2" charset="-78"/>
                        </a:rPr>
                        <a:t>وزارتخانه ها و سازمانهای مستقل دولتی و نهادهای عمومی غیردولتی ، ستاد نیروهای نظامی و انتظامی سفارتخانه‌ها ، کنسولگریها ، شهرداری‌ها ، شورای اسلامی و شوراهای حل اختلاف سرپرستی بانک ها و مشابه ان</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4"/>
                  </a:ext>
                </a:extLst>
              </a:tr>
              <a:tr h="336894">
                <a:tc>
                  <a:txBody>
                    <a:bodyPr/>
                    <a:lstStyle/>
                    <a:p>
                      <a:pPr algn="ctr" rtl="0">
                        <a:lnSpc>
                          <a:spcPct val="115000"/>
                        </a:lnSpc>
                        <a:spcAft>
                          <a:spcPts val="0"/>
                        </a:spcAft>
                      </a:pPr>
                      <a:r>
                        <a:rPr lang="fa-IR" sz="1800" b="1">
                          <a:effectLst/>
                          <a:cs typeface="B Nazanin" panose="00000400000000000000" pitchFamily="2" charset="-78"/>
                        </a:rPr>
                        <a:t>بیمارستان ، درمانگاه ، اورژانس</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75٪</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بهداشتی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4</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5"/>
                  </a:ext>
                </a:extLst>
              </a:tr>
              <a:tr h="336894">
                <a:tc>
                  <a:txBody>
                    <a:bodyPr/>
                    <a:lstStyle/>
                    <a:p>
                      <a:pPr algn="ctr" rtl="0">
                        <a:lnSpc>
                          <a:spcPct val="115000"/>
                        </a:lnSpc>
                        <a:spcAft>
                          <a:spcPts val="0"/>
                        </a:spcAft>
                      </a:pPr>
                      <a:r>
                        <a:rPr lang="fa-IR" sz="1800" b="1">
                          <a:effectLst/>
                          <a:cs typeface="B Nazanin" panose="00000400000000000000" pitchFamily="2" charset="-78"/>
                        </a:rPr>
                        <a:t>کتابخانه ها و سالنهای اجتماعات کوچک ، کانون های پرورش فکری کودکان و سینما</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1800" b="1">
                          <a:effectLst/>
                          <a:cs typeface="B Nazanin" panose="00000400000000000000" pitchFamily="2" charset="-78"/>
                        </a:rPr>
                        <a:t>۷۰٪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0">
                        <a:lnSpc>
                          <a:spcPct val="115000"/>
                        </a:lnSpc>
                        <a:spcAft>
                          <a:spcPts val="0"/>
                        </a:spcAft>
                      </a:pPr>
                      <a:r>
                        <a:rPr lang="fa-IR" sz="1800" b="1" dirty="0">
                          <a:effectLst/>
                          <a:cs typeface="B Nazanin" panose="00000400000000000000" pitchFamily="2" charset="-78"/>
                        </a:rPr>
                        <a:t>فرهنگی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2000" dirty="0">
                          <a:effectLst/>
                          <a:cs typeface="B Titr" panose="00000700000000000000" pitchFamily="2" charset="-78"/>
                        </a:rPr>
                        <a:t>5</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6"/>
                  </a:ext>
                </a:extLst>
              </a:tr>
              <a:tr h="1010682">
                <a:tc>
                  <a:txBody>
                    <a:bodyPr/>
                    <a:lstStyle/>
                    <a:p>
                      <a:pPr algn="ctr" rtl="0">
                        <a:lnSpc>
                          <a:spcPct val="115000"/>
                        </a:lnSpc>
                        <a:spcAft>
                          <a:spcPts val="0"/>
                        </a:spcAft>
                      </a:pPr>
                      <a:r>
                        <a:rPr lang="fa-IR" sz="1800" b="1" dirty="0">
                          <a:effectLst/>
                          <a:cs typeface="B Nazanin" panose="00000400000000000000" pitchFamily="2" charset="-78"/>
                        </a:rPr>
                        <a:t>کتابخانه های مرکزی و تخصصی ، نگارخانه ، فرهنگسرا ، مجتمع های فرهنگی ، سالن اجتماعات سینما ، تئاتر،  سالن کنسرت ، حسینیه ها و مساجد ، موسسات و دفاتر مرکزی روزنامه ها و مجله ، صدا و سیما و موزه‌ها و مشابه انها</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39160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9431604"/>
              </p:ext>
            </p:extLst>
          </p:nvPr>
        </p:nvGraphicFramePr>
        <p:xfrm>
          <a:off x="225911" y="159991"/>
          <a:ext cx="9552790" cy="6505448"/>
        </p:xfrm>
        <a:graphic>
          <a:graphicData uri="http://schemas.openxmlformats.org/drawingml/2006/table">
            <a:tbl>
              <a:tblPr firstRow="1" firstCol="1" bandRow="1">
                <a:tableStyleId>{5940675A-B579-460E-94D1-54222C63F5DA}</a:tableStyleId>
              </a:tblPr>
              <a:tblGrid>
                <a:gridCol w="6266119">
                  <a:extLst>
                    <a:ext uri="{9D8B030D-6E8A-4147-A177-3AD203B41FA5}">
                      <a16:colId xmlns:a16="http://schemas.microsoft.com/office/drawing/2014/main" val="20000"/>
                    </a:ext>
                  </a:extLst>
                </a:gridCol>
                <a:gridCol w="1339176">
                  <a:extLst>
                    <a:ext uri="{9D8B030D-6E8A-4147-A177-3AD203B41FA5}">
                      <a16:colId xmlns:a16="http://schemas.microsoft.com/office/drawing/2014/main" val="20001"/>
                    </a:ext>
                  </a:extLst>
                </a:gridCol>
                <a:gridCol w="1337426">
                  <a:extLst>
                    <a:ext uri="{9D8B030D-6E8A-4147-A177-3AD203B41FA5}">
                      <a16:colId xmlns:a16="http://schemas.microsoft.com/office/drawing/2014/main" val="20002"/>
                    </a:ext>
                  </a:extLst>
                </a:gridCol>
                <a:gridCol w="610069">
                  <a:extLst>
                    <a:ext uri="{9D8B030D-6E8A-4147-A177-3AD203B41FA5}">
                      <a16:colId xmlns:a16="http://schemas.microsoft.com/office/drawing/2014/main" val="20003"/>
                    </a:ext>
                  </a:extLst>
                </a:gridCol>
              </a:tblGrid>
              <a:tr h="360076">
                <a:tc>
                  <a:txBody>
                    <a:bodyPr/>
                    <a:lstStyle/>
                    <a:p>
                      <a:pPr algn="ctr" rtl="0">
                        <a:lnSpc>
                          <a:spcPct val="115000"/>
                        </a:lnSpc>
                        <a:spcAft>
                          <a:spcPts val="0"/>
                        </a:spcAft>
                      </a:pPr>
                      <a:r>
                        <a:rPr lang="fa-IR" sz="2200" b="1" dirty="0">
                          <a:effectLst/>
                          <a:cs typeface="B Nazanin" panose="00000400000000000000" pitchFamily="2" charset="-78"/>
                        </a:rPr>
                        <a:t>آمـوزش هـای پیش دبستـانی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4">
                  <a:txBody>
                    <a:bodyPr/>
                    <a:lstStyle/>
                    <a:p>
                      <a:pPr algn="ctr" rtl="1">
                        <a:lnSpc>
                          <a:spcPct val="115000"/>
                        </a:lnSpc>
                        <a:spcAft>
                          <a:spcPts val="0"/>
                        </a:spcAft>
                      </a:pPr>
                      <a:r>
                        <a:rPr lang="fa-IR" sz="2200" b="1">
                          <a:effectLst/>
                          <a:cs typeface="B Nazanin" panose="00000400000000000000" pitchFamily="2" charset="-78"/>
                        </a:rPr>
                        <a:t>60٪</a:t>
                      </a:r>
                      <a:endParaRPr lang="en-US" sz="22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4">
                  <a:txBody>
                    <a:bodyPr/>
                    <a:lstStyle/>
                    <a:p>
                      <a:pPr algn="ctr" rtl="0">
                        <a:lnSpc>
                          <a:spcPct val="115000"/>
                        </a:lnSpc>
                        <a:spcAft>
                          <a:spcPts val="0"/>
                        </a:spcAft>
                      </a:pPr>
                      <a:r>
                        <a:rPr lang="fa-IR" sz="2200" b="1" dirty="0">
                          <a:effectLst/>
                          <a:cs typeface="B Nazanin" panose="00000400000000000000" pitchFamily="2" charset="-78"/>
                        </a:rPr>
                        <a:t>آمـوزشی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4">
                  <a:txBody>
                    <a:bodyPr/>
                    <a:lstStyle/>
                    <a:p>
                      <a:pPr algn="ctr" rtl="1">
                        <a:lnSpc>
                          <a:spcPct val="115000"/>
                        </a:lnSpc>
                        <a:spcAft>
                          <a:spcPts val="0"/>
                        </a:spcAft>
                      </a:pPr>
                      <a:r>
                        <a:rPr lang="fa-IR" sz="2000" dirty="0">
                          <a:effectLst/>
                          <a:cs typeface="B Titr" panose="00000700000000000000" pitchFamily="2" charset="-78"/>
                        </a:rPr>
                        <a:t>6</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0"/>
                  </a:ext>
                </a:extLst>
              </a:tr>
              <a:tr h="720152">
                <a:tc>
                  <a:txBody>
                    <a:bodyPr/>
                    <a:lstStyle/>
                    <a:p>
                      <a:pPr algn="ctr" rtl="0">
                        <a:lnSpc>
                          <a:spcPct val="115000"/>
                        </a:lnSpc>
                        <a:spcAft>
                          <a:spcPts val="0"/>
                        </a:spcAft>
                      </a:pPr>
                      <a:r>
                        <a:rPr lang="fa-IR" sz="2200" b="1" dirty="0">
                          <a:effectLst/>
                          <a:cs typeface="B Nazanin" panose="00000400000000000000" pitchFamily="2" charset="-78"/>
                        </a:rPr>
                        <a:t>دانشگاه‌ها ، کلاسهای سواد آموزی ، مدارس راهنمایی ، دبیرستان ، پیش دانشگـاهی ، موسسـات آمـوزشی غیـرانتفاعی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1"/>
                  </a:ext>
                </a:extLst>
              </a:tr>
              <a:tr h="720152">
                <a:tc>
                  <a:txBody>
                    <a:bodyPr/>
                    <a:lstStyle/>
                    <a:p>
                      <a:pPr algn="ctr" rtl="0">
                        <a:lnSpc>
                          <a:spcPct val="115000"/>
                        </a:lnSpc>
                        <a:spcAft>
                          <a:spcPts val="0"/>
                        </a:spcAft>
                      </a:pPr>
                      <a:r>
                        <a:rPr lang="fa-IR" sz="2200" b="1" dirty="0">
                          <a:effectLst/>
                          <a:cs typeface="B Nazanin" panose="00000400000000000000" pitchFamily="2" charset="-78"/>
                        </a:rPr>
                        <a:t>هنرستـان هـای صنعتی وابسته به آموزش و پرورش و مجتمع های آموزش فنی و حرفه ای وزارت کـار و امور اجتماعی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r h="720152">
                <a:tc>
                  <a:txBody>
                    <a:bodyPr/>
                    <a:lstStyle/>
                    <a:p>
                      <a:pPr algn="ctr" rtl="0">
                        <a:lnSpc>
                          <a:spcPct val="115000"/>
                        </a:lnSpc>
                        <a:spcAft>
                          <a:spcPts val="0"/>
                        </a:spcAft>
                      </a:pPr>
                      <a:r>
                        <a:rPr lang="fa-IR" sz="2200" b="1" dirty="0">
                          <a:effectLst/>
                          <a:cs typeface="B Nazanin" panose="00000400000000000000" pitchFamily="2" charset="-78"/>
                        </a:rPr>
                        <a:t>مدارس اسلامی ، مدارس کودکـان استثنـایی ، مـراکز پرورش استعدادهـای درخشـان ، مدارس شاهد و مدارس اتباع خارجی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3"/>
                  </a:ext>
                </a:extLst>
              </a:tr>
              <a:tr h="360076">
                <a:tc>
                  <a:txBody>
                    <a:bodyPr/>
                    <a:lstStyle/>
                    <a:p>
                      <a:pPr algn="ctr" rtl="0">
                        <a:lnSpc>
                          <a:spcPct val="115000"/>
                        </a:lnSpc>
                        <a:spcAft>
                          <a:spcPts val="0"/>
                        </a:spcAft>
                      </a:pPr>
                      <a:r>
                        <a:rPr lang="fa-IR" sz="2200" b="1" dirty="0">
                          <a:effectLst/>
                          <a:cs typeface="B Nazanin" panose="00000400000000000000" pitchFamily="2" charset="-78"/>
                        </a:rPr>
                        <a:t>زمین های بازی کـوچک ، زمین های ورزشی و سالن های کوچک ورزشـی و استخـرها</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2200" b="1">
                          <a:effectLst/>
                          <a:cs typeface="B Nazanin" panose="00000400000000000000" pitchFamily="2" charset="-78"/>
                        </a:rPr>
                        <a:t>70٪</a:t>
                      </a:r>
                      <a:endParaRPr lang="en-US" sz="22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0">
                        <a:lnSpc>
                          <a:spcPct val="115000"/>
                        </a:lnSpc>
                        <a:spcAft>
                          <a:spcPts val="0"/>
                        </a:spcAft>
                      </a:pPr>
                      <a:r>
                        <a:rPr lang="fa-IR" sz="2200" b="1" dirty="0">
                          <a:effectLst/>
                          <a:cs typeface="B Nazanin" panose="00000400000000000000" pitchFamily="2" charset="-78"/>
                        </a:rPr>
                        <a:t>ورزشـی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2">
                  <a:txBody>
                    <a:bodyPr/>
                    <a:lstStyle/>
                    <a:p>
                      <a:pPr algn="ctr" rtl="1">
                        <a:lnSpc>
                          <a:spcPct val="115000"/>
                        </a:lnSpc>
                        <a:spcAft>
                          <a:spcPts val="0"/>
                        </a:spcAft>
                      </a:pPr>
                      <a:r>
                        <a:rPr lang="fa-IR" sz="2000" dirty="0">
                          <a:effectLst/>
                          <a:cs typeface="B Titr" panose="00000700000000000000" pitchFamily="2" charset="-78"/>
                        </a:rPr>
                        <a:t>7</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4"/>
                  </a:ext>
                </a:extLst>
              </a:tr>
              <a:tr h="360076">
                <a:tc>
                  <a:txBody>
                    <a:bodyPr/>
                    <a:lstStyle/>
                    <a:p>
                      <a:pPr algn="ctr" rtl="0">
                        <a:lnSpc>
                          <a:spcPct val="115000"/>
                        </a:lnSpc>
                        <a:spcAft>
                          <a:spcPts val="0"/>
                        </a:spcAft>
                      </a:pPr>
                      <a:r>
                        <a:rPr lang="fa-IR" sz="2200" b="1" dirty="0">
                          <a:effectLst/>
                          <a:cs typeface="B Nazanin" panose="00000400000000000000" pitchFamily="2" charset="-78"/>
                        </a:rPr>
                        <a:t>ورزشگها و مجتمـع های ورزشی ، زورخانه ها ، مجموعه های ابی ورزشـی و بدنسـازی-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5"/>
                  </a:ext>
                </a:extLst>
              </a:tr>
              <a:tr h="720152">
                <a:tc>
                  <a:txBody>
                    <a:bodyPr/>
                    <a:lstStyle/>
                    <a:p>
                      <a:pPr algn="ctr" rtl="0">
                        <a:lnSpc>
                          <a:spcPct val="115000"/>
                        </a:lnSpc>
                        <a:spcAft>
                          <a:spcPts val="0"/>
                        </a:spcAft>
                      </a:pPr>
                      <a:r>
                        <a:rPr lang="fa-IR" sz="2200" b="1">
                          <a:effectLst/>
                          <a:cs typeface="B Nazanin" panose="00000400000000000000" pitchFamily="2" charset="-78"/>
                        </a:rPr>
                        <a:t>زمین های داخل محدوده شهرها که از طرف شهرداری کاربری انها فضای سبز اعلام شده است.</a:t>
                      </a:r>
                      <a:endParaRPr lang="en-US" sz="2200" b="1">
                        <a:effectLst/>
                        <a:cs typeface="B Nazanin" panose="00000400000000000000" pitchFamily="2" charset="-78"/>
                      </a:endParaRPr>
                    </a:p>
                    <a:p>
                      <a:pPr algn="ctr" rtl="0">
                        <a:lnSpc>
                          <a:spcPct val="115000"/>
                        </a:lnSpc>
                        <a:spcAft>
                          <a:spcPts val="0"/>
                        </a:spcAft>
                      </a:pPr>
                      <a:r>
                        <a:rPr lang="en-US" sz="2200" b="1">
                          <a:effectLst/>
                          <a:cs typeface="B Nazanin" panose="00000400000000000000" pitchFamily="2" charset="-78"/>
                        </a:rPr>
                        <a:t> </a:t>
                      </a:r>
                      <a:endParaRPr lang="en-US" sz="22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200" b="1">
                          <a:effectLst/>
                          <a:cs typeface="B Nazanin" panose="00000400000000000000" pitchFamily="2" charset="-78"/>
                        </a:rPr>
                        <a:t>50٪</a:t>
                      </a:r>
                      <a:endParaRPr lang="en-US" sz="22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2200" b="1" dirty="0">
                          <a:effectLst/>
                          <a:cs typeface="B Nazanin" panose="00000400000000000000" pitchFamily="2" charset="-78"/>
                        </a:rPr>
                        <a:t>فضـای سبز</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8</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6"/>
                  </a:ext>
                </a:extLst>
              </a:tr>
              <a:tr h="759291">
                <a:tc>
                  <a:txBody>
                    <a:bodyPr/>
                    <a:lstStyle/>
                    <a:p>
                      <a:pPr algn="ctr" rtl="0">
                        <a:lnSpc>
                          <a:spcPct val="115000"/>
                        </a:lnSpc>
                        <a:spcAft>
                          <a:spcPts val="0"/>
                        </a:spcAft>
                      </a:pPr>
                      <a:r>
                        <a:rPr lang="fa-IR" sz="2200" b="1" dirty="0">
                          <a:effectLst/>
                          <a:cs typeface="B Nazanin" panose="00000400000000000000" pitchFamily="2" charset="-78"/>
                        </a:rPr>
                        <a:t>زمیـن هایی که از طـرف شهـرداری کـاربری انها پارک عمومی اعـلام شده است.</a:t>
                      </a:r>
                      <a:endParaRPr lang="en-US" sz="2200" b="1" dirty="0">
                        <a:effectLst/>
                        <a:cs typeface="B Nazanin" panose="00000400000000000000" pitchFamily="2" charset="-78"/>
                      </a:endParaRPr>
                    </a:p>
                    <a:p>
                      <a:pPr algn="ctr" rtl="0">
                        <a:lnSpc>
                          <a:spcPct val="115000"/>
                        </a:lnSpc>
                        <a:spcAft>
                          <a:spcPts val="0"/>
                        </a:spcAft>
                      </a:pPr>
                      <a:r>
                        <a:rPr lang="en-US" sz="2200" b="1" dirty="0">
                          <a:effectLst/>
                          <a:cs typeface="B Nazanin" panose="00000400000000000000" pitchFamily="2" charset="-78"/>
                        </a:rPr>
                        <a:t> </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200" b="1" dirty="0">
                          <a:effectLst/>
                          <a:cs typeface="B Nazanin" panose="00000400000000000000" pitchFamily="2" charset="-78"/>
                        </a:rPr>
                        <a:t>35٪</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2200" b="1" dirty="0">
                          <a:effectLst/>
                          <a:cs typeface="B Nazanin" panose="00000400000000000000" pitchFamily="2" charset="-78"/>
                        </a:rPr>
                        <a:t>پـارک عمـومی</a:t>
                      </a:r>
                      <a:endParaRPr lang="en-US" sz="22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9</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27157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2616784"/>
              </p:ext>
            </p:extLst>
          </p:nvPr>
        </p:nvGraphicFramePr>
        <p:xfrm>
          <a:off x="290456" y="179510"/>
          <a:ext cx="9832490" cy="6249687"/>
        </p:xfrm>
        <a:graphic>
          <a:graphicData uri="http://schemas.openxmlformats.org/drawingml/2006/table">
            <a:tbl>
              <a:tblPr firstRow="1" firstCol="1" bandRow="1">
                <a:tableStyleId>{5940675A-B579-460E-94D1-54222C63F5DA}</a:tableStyleId>
              </a:tblPr>
              <a:tblGrid>
                <a:gridCol w="6449587">
                  <a:extLst>
                    <a:ext uri="{9D8B030D-6E8A-4147-A177-3AD203B41FA5}">
                      <a16:colId xmlns:a16="http://schemas.microsoft.com/office/drawing/2014/main" val="20000"/>
                    </a:ext>
                  </a:extLst>
                </a:gridCol>
                <a:gridCol w="1048493">
                  <a:extLst>
                    <a:ext uri="{9D8B030D-6E8A-4147-A177-3AD203B41FA5}">
                      <a16:colId xmlns:a16="http://schemas.microsoft.com/office/drawing/2014/main" val="20001"/>
                    </a:ext>
                  </a:extLst>
                </a:gridCol>
                <a:gridCol w="1538344">
                  <a:extLst>
                    <a:ext uri="{9D8B030D-6E8A-4147-A177-3AD203B41FA5}">
                      <a16:colId xmlns:a16="http://schemas.microsoft.com/office/drawing/2014/main" val="20002"/>
                    </a:ext>
                  </a:extLst>
                </a:gridCol>
                <a:gridCol w="796066">
                  <a:extLst>
                    <a:ext uri="{9D8B030D-6E8A-4147-A177-3AD203B41FA5}">
                      <a16:colId xmlns:a16="http://schemas.microsoft.com/office/drawing/2014/main" val="20003"/>
                    </a:ext>
                  </a:extLst>
                </a:gridCol>
              </a:tblGrid>
              <a:tr h="216342">
                <a:tc>
                  <a:txBody>
                    <a:bodyPr/>
                    <a:lstStyle/>
                    <a:p>
                      <a:pPr algn="ctr" rtl="0">
                        <a:lnSpc>
                          <a:spcPct val="115000"/>
                        </a:lnSpc>
                        <a:spcAft>
                          <a:spcPts val="0"/>
                        </a:spcAft>
                      </a:pPr>
                      <a:r>
                        <a:rPr lang="fa-IR" sz="1800" b="1">
                          <a:effectLst/>
                          <a:cs typeface="B Nazanin" panose="00000400000000000000" pitchFamily="2" charset="-78"/>
                        </a:rPr>
                        <a:t>پمپ بنزین ایستگاه های جمع آوری زباله فرودگاهها معابر پایانه های مسافربری درون شهری و بین‌شهری ایستگاه های فرودگاه های موجود تاسیسات مرکزی مترو و سردخانه ها و نمایشگاه های دائمی</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3">
                  <a:txBody>
                    <a:bodyPr/>
                    <a:lstStyle/>
                    <a:p>
                      <a:pPr algn="ctr" rtl="1">
                        <a:lnSpc>
                          <a:spcPct val="115000"/>
                        </a:lnSpc>
                        <a:spcAft>
                          <a:spcPts val="0"/>
                        </a:spcAft>
                      </a:pPr>
                      <a:r>
                        <a:rPr lang="fa-IR" sz="1800" b="1">
                          <a:effectLst/>
                          <a:cs typeface="B Nazanin" panose="00000400000000000000" pitchFamily="2" charset="-78"/>
                        </a:rPr>
                        <a:t>50٪</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3">
                  <a:txBody>
                    <a:bodyPr/>
                    <a:lstStyle/>
                    <a:p>
                      <a:pPr algn="ctr" rtl="0">
                        <a:lnSpc>
                          <a:spcPct val="115000"/>
                        </a:lnSpc>
                        <a:spcAft>
                          <a:spcPts val="0"/>
                        </a:spcAft>
                      </a:pPr>
                      <a:r>
                        <a:rPr lang="fa-IR" sz="1800" b="1" dirty="0">
                          <a:effectLst/>
                          <a:cs typeface="B Nazanin" panose="00000400000000000000" pitchFamily="2" charset="-78"/>
                        </a:rPr>
                        <a:t>تجهیزات شهری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rowSpan="3">
                  <a:txBody>
                    <a:bodyPr/>
                    <a:lstStyle/>
                    <a:p>
                      <a:pPr algn="ctr" rtl="1">
                        <a:lnSpc>
                          <a:spcPct val="115000"/>
                        </a:lnSpc>
                        <a:spcAft>
                          <a:spcPts val="0"/>
                        </a:spcAft>
                      </a:pPr>
                      <a:r>
                        <a:rPr lang="fa-IR" sz="2000" dirty="0">
                          <a:effectLst/>
                          <a:cs typeface="B Titr" panose="00000700000000000000" pitchFamily="2" charset="-78"/>
                        </a:rPr>
                        <a:t>10</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0"/>
                  </a:ext>
                </a:extLst>
              </a:tr>
              <a:tr h="104378">
                <a:tc>
                  <a:txBody>
                    <a:bodyPr/>
                    <a:lstStyle/>
                    <a:p>
                      <a:pPr algn="ctr" rtl="0">
                        <a:lnSpc>
                          <a:spcPct val="115000"/>
                        </a:lnSpc>
                        <a:spcAft>
                          <a:spcPts val="0"/>
                        </a:spcAft>
                      </a:pPr>
                      <a:r>
                        <a:rPr lang="fa-IR" sz="1800" b="1" dirty="0">
                          <a:effectLst/>
                          <a:cs typeface="B Nazanin" panose="00000400000000000000" pitchFamily="2" charset="-78"/>
                        </a:rPr>
                        <a:t>ایستگاه های جمع آوری زباله ایستگاه های آتش نشانی و مراکز امداد و نجات</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1"/>
                  </a:ext>
                </a:extLst>
              </a:tr>
              <a:tr h="104378">
                <a:tc>
                  <a:txBody>
                    <a:bodyPr/>
                    <a:lstStyle/>
                    <a:p>
                      <a:pPr algn="ctr" rtl="0">
                        <a:lnSpc>
                          <a:spcPct val="115000"/>
                        </a:lnSpc>
                        <a:spcAft>
                          <a:spcPts val="0"/>
                        </a:spcAft>
                      </a:pPr>
                      <a:r>
                        <a:rPr lang="fa-IR" sz="1800" b="1" dirty="0">
                          <a:effectLst/>
                          <a:cs typeface="B Nazanin" panose="00000400000000000000" pitchFamily="2" charset="-78"/>
                        </a:rPr>
                        <a:t>گورستان های موجود ، کشتارگاه ، گورستان ، دفع بهداشتی زباله ، میدان مرکزی میوه و تره بار و حمل و نقل</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extLst>
                  <a:ext uri="{0D108BD9-81ED-4DB2-BD59-A6C34878D82A}">
                    <a16:rowId xmlns:a16="http://schemas.microsoft.com/office/drawing/2014/main" val="10002"/>
                  </a:ext>
                </a:extLst>
              </a:tr>
              <a:tr h="488002">
                <a:tc>
                  <a:txBody>
                    <a:bodyPr/>
                    <a:lstStyle/>
                    <a:p>
                      <a:pPr algn="ctr" rtl="0">
                        <a:lnSpc>
                          <a:spcPct val="115000"/>
                        </a:lnSpc>
                        <a:spcAft>
                          <a:spcPts val="0"/>
                        </a:spcAft>
                      </a:pPr>
                      <a:r>
                        <a:rPr lang="fa-IR" sz="1800" b="1">
                          <a:effectLst/>
                          <a:cs typeface="B Nazanin" panose="00000400000000000000" pitchFamily="2" charset="-78"/>
                        </a:rPr>
                        <a:t>مساحت کمتر از ۱۵۰۰ متر مربع</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۵۰٪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600" b="1" dirty="0">
                          <a:effectLst/>
                          <a:cs typeface="B Nazanin" panose="00000400000000000000" pitchFamily="2" charset="-78"/>
                        </a:rPr>
                        <a:t>پارکینگ عمومی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11</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3"/>
                  </a:ext>
                </a:extLst>
              </a:tr>
              <a:tr h="104378">
                <a:tc>
                  <a:txBody>
                    <a:bodyPr/>
                    <a:lstStyle/>
                    <a:p>
                      <a:pPr algn="ctr" rtl="0">
                        <a:lnSpc>
                          <a:spcPct val="115000"/>
                        </a:lnSpc>
                        <a:spcAft>
                          <a:spcPts val="0"/>
                        </a:spcAft>
                      </a:pPr>
                      <a:r>
                        <a:rPr lang="fa-IR" sz="1800" b="1">
                          <a:effectLst/>
                          <a:cs typeface="B Nazanin" panose="00000400000000000000" pitchFamily="2" charset="-78"/>
                        </a:rPr>
                        <a:t>مساحت بیشتر از ۱۵۰۰ متر مربع</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۹۰٪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600" b="1" dirty="0">
                          <a:effectLst/>
                          <a:cs typeface="B Nazanin" panose="00000400000000000000" pitchFamily="2" charset="-78"/>
                        </a:rPr>
                        <a:t>پارکینگ طبقاتی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12</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4"/>
                  </a:ext>
                </a:extLst>
              </a:tr>
              <a:tr h="104378">
                <a:tc>
                  <a:txBody>
                    <a:bodyPr/>
                    <a:lstStyle/>
                    <a:p>
                      <a:pPr algn="ctr" rtl="0">
                        <a:lnSpc>
                          <a:spcPct val="115000"/>
                        </a:lnSpc>
                        <a:spcAft>
                          <a:spcPts val="0"/>
                        </a:spcAft>
                      </a:pPr>
                      <a:r>
                        <a:rPr lang="fa-IR" sz="1800" b="1">
                          <a:effectLst/>
                          <a:cs typeface="B Nazanin" panose="00000400000000000000" pitchFamily="2" charset="-78"/>
                        </a:rPr>
                        <a:t>کارخانجات تولیدی و صنعتی به استثنای شهرک های صنعتی</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۷۰٪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صنعتی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13</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5"/>
                  </a:ext>
                </a:extLst>
              </a:tr>
              <a:tr h="104378">
                <a:tc>
                  <a:txBody>
                    <a:bodyPr/>
                    <a:lstStyle/>
                    <a:p>
                      <a:pPr algn="ctr" rtl="0">
                        <a:lnSpc>
                          <a:spcPct val="115000"/>
                        </a:lnSpc>
                        <a:spcAft>
                          <a:spcPts val="0"/>
                        </a:spcAft>
                      </a:pPr>
                      <a:r>
                        <a:rPr lang="fa-IR" sz="1800" b="1">
                          <a:effectLst/>
                          <a:cs typeface="B Nazanin" panose="00000400000000000000" pitchFamily="2" charset="-78"/>
                        </a:rPr>
                        <a:t>هتل‌ها ، مهمانپذیرها ، کمپینگ ، کمپ های گردشگری</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۷۵٪</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جهانگردی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14</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6"/>
                  </a:ext>
                </a:extLst>
              </a:tr>
              <a:tr h="104378">
                <a:tc>
                  <a:txBody>
                    <a:bodyPr/>
                    <a:lstStyle/>
                    <a:p>
                      <a:pPr algn="ctr" rtl="0">
                        <a:lnSpc>
                          <a:spcPct val="115000"/>
                        </a:lnSpc>
                        <a:spcAft>
                          <a:spcPts val="0"/>
                        </a:spcAft>
                      </a:pPr>
                      <a:r>
                        <a:rPr lang="fa-IR" sz="1800" b="1">
                          <a:effectLst/>
                          <a:cs typeface="B Nazanin" panose="00000400000000000000" pitchFamily="2" charset="-78"/>
                        </a:rPr>
                        <a:t>در صورت اعطای سوابق برج باغ</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۹۵٪</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600" b="1" dirty="0">
                          <a:effectLst/>
                          <a:cs typeface="B Nazanin" panose="00000400000000000000" pitchFamily="2" charset="-78"/>
                        </a:rPr>
                        <a:t>برج باغ مسکونی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15</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7"/>
                  </a:ext>
                </a:extLst>
              </a:tr>
              <a:tr h="104378">
                <a:tc>
                  <a:txBody>
                    <a:bodyPr/>
                    <a:lstStyle/>
                    <a:p>
                      <a:pPr algn="ctr" rtl="0">
                        <a:lnSpc>
                          <a:spcPct val="115000"/>
                        </a:lnSpc>
                        <a:spcAft>
                          <a:spcPts val="0"/>
                        </a:spcAft>
                      </a:pPr>
                      <a:r>
                        <a:rPr lang="fa-IR" sz="1800" b="1">
                          <a:effectLst/>
                          <a:cs typeface="B Nazanin" panose="00000400000000000000" pitchFamily="2" charset="-78"/>
                        </a:rPr>
                        <a:t>انبارهای اصلی کالا فرودگاه ها و سردخانه ها</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۱۱۰٪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انبار</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16</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8"/>
                  </a:ext>
                </a:extLst>
              </a:tr>
              <a:tr h="104378">
                <a:tc>
                  <a:txBody>
                    <a:bodyPr/>
                    <a:lstStyle/>
                    <a:p>
                      <a:pPr algn="ctr" rtl="0">
                        <a:lnSpc>
                          <a:spcPct val="115000"/>
                        </a:lnSpc>
                        <a:spcAft>
                          <a:spcPts val="0"/>
                        </a:spcAft>
                      </a:pPr>
                      <a:r>
                        <a:rPr lang="fa-IR" sz="1800" b="1">
                          <a:effectLst/>
                          <a:cs typeface="B Nazanin" panose="00000400000000000000" pitchFamily="2" charset="-78"/>
                        </a:rPr>
                        <a:t>واقع در املاک اشخاص</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۱۲۰٪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600" b="1" dirty="0">
                          <a:effectLst/>
                          <a:cs typeface="B Nazanin" panose="00000400000000000000" pitchFamily="2" charset="-78"/>
                        </a:rPr>
                        <a:t>پست برق کوچک</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17</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9"/>
                  </a:ext>
                </a:extLst>
              </a:tr>
              <a:tr h="104378">
                <a:tc>
                  <a:txBody>
                    <a:bodyPr/>
                    <a:lstStyle/>
                    <a:p>
                      <a:pPr algn="ctr" rtl="0">
                        <a:lnSpc>
                          <a:spcPct val="115000"/>
                        </a:lnSpc>
                        <a:spcAft>
                          <a:spcPts val="0"/>
                        </a:spcAft>
                      </a:pPr>
                      <a:r>
                        <a:rPr lang="fa-IR" sz="1800" b="1">
                          <a:effectLst/>
                          <a:cs typeface="B Nazanin" panose="00000400000000000000" pitchFamily="2" charset="-78"/>
                        </a:rPr>
                        <a:t>واقع در املاک اشخاص</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۱۲۰٪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600" b="1" dirty="0">
                          <a:effectLst/>
                          <a:cs typeface="B Nazanin" panose="00000400000000000000" pitchFamily="2" charset="-78"/>
                        </a:rPr>
                        <a:t>پست تقلیلی گاز</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18</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10"/>
                  </a:ext>
                </a:extLst>
              </a:tr>
              <a:tr h="104378">
                <a:tc>
                  <a:txBody>
                    <a:bodyPr/>
                    <a:lstStyle/>
                    <a:p>
                      <a:pPr algn="ctr" rtl="0">
                        <a:lnSpc>
                          <a:spcPct val="115000"/>
                        </a:lnSpc>
                        <a:spcAft>
                          <a:spcPts val="0"/>
                        </a:spcAft>
                      </a:pPr>
                      <a:r>
                        <a:rPr lang="fa-IR" sz="1800" b="1">
                          <a:effectLst/>
                          <a:cs typeface="B Nazanin" panose="00000400000000000000" pitchFamily="2" charset="-78"/>
                        </a:rPr>
                        <a:t>فضای داخلی شهری است که مورد استفاده کلانتری ها است .</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۵۰٪</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انتظامی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19</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11"/>
                  </a:ext>
                </a:extLst>
              </a:tr>
              <a:tr h="1156157">
                <a:tc>
                  <a:txBody>
                    <a:bodyPr/>
                    <a:lstStyle/>
                    <a:p>
                      <a:pPr algn="ctr" rtl="0">
                        <a:lnSpc>
                          <a:spcPct val="115000"/>
                        </a:lnSpc>
                        <a:spcAft>
                          <a:spcPts val="0"/>
                        </a:spcAft>
                      </a:pPr>
                      <a:r>
                        <a:rPr lang="fa-IR" sz="1800" b="1" dirty="0">
                          <a:effectLst/>
                          <a:cs typeface="B Nazanin" panose="00000400000000000000" pitchFamily="2" charset="-78"/>
                        </a:rPr>
                        <a:t>پادگان ها اعم از اینکه در اختیار ارتش ، سپاه ، بسیج باشد</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35٪</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0">
                        <a:lnSpc>
                          <a:spcPct val="115000"/>
                        </a:lnSpc>
                        <a:spcAft>
                          <a:spcPts val="0"/>
                        </a:spcAft>
                      </a:pPr>
                      <a:r>
                        <a:rPr lang="fa-IR" sz="1800" b="1" dirty="0">
                          <a:effectLst/>
                          <a:cs typeface="B Nazanin" panose="00000400000000000000" pitchFamily="2" charset="-78"/>
                        </a:rPr>
                        <a:t>نظامی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20</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3925109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2773" y="781235"/>
            <a:ext cx="7723573" cy="4571052"/>
          </a:xfrm>
        </p:spPr>
        <p:txBody>
          <a:bodyPr/>
          <a:lstStyle/>
          <a:p>
            <a:pPr marL="0" indent="0">
              <a:buNone/>
            </a:pPr>
            <a:r>
              <a:rPr lang="fa-IR" sz="3200" dirty="0">
                <a:solidFill>
                  <a:schemeClr val="tx1"/>
                </a:solidFill>
                <a:cs typeface="B Titr" panose="00000700000000000000" pitchFamily="2" charset="-78"/>
              </a:rPr>
              <a:t>14- انـواع ارزیـابی املاک :</a:t>
            </a:r>
            <a:endParaRPr lang="en-US" sz="3200" dirty="0">
              <a:solidFill>
                <a:schemeClr val="tx1"/>
              </a:solidFill>
              <a:cs typeface="B Titr" panose="00000700000000000000" pitchFamily="2" charset="-78"/>
            </a:endParaRPr>
          </a:p>
          <a:p>
            <a:pPr marL="0" indent="0">
              <a:buNone/>
            </a:pPr>
            <a:r>
              <a:rPr lang="en-US" b="1" dirty="0"/>
              <a:t> </a:t>
            </a:r>
            <a:endParaRPr lang="en-US" dirty="0"/>
          </a:p>
          <a:p>
            <a:pPr lvl="0">
              <a:buFont typeface="Wingdings" panose="05000000000000000000" pitchFamily="2" charset="2"/>
              <a:buChar char="q"/>
            </a:pPr>
            <a:r>
              <a:rPr lang="fa-IR" sz="3200" b="1" dirty="0">
                <a:cs typeface="B Nazanin" panose="00000400000000000000" pitchFamily="2" charset="-78"/>
              </a:rPr>
              <a:t>ارزیـابی املاک مصادره ای</a:t>
            </a:r>
            <a:endParaRPr lang="en-US" sz="3200" dirty="0">
              <a:cs typeface="B Nazanin" panose="00000400000000000000" pitchFamily="2" charset="-78"/>
            </a:endParaRPr>
          </a:p>
          <a:p>
            <a:pPr lvl="0">
              <a:buFont typeface="Wingdings" panose="05000000000000000000" pitchFamily="2" charset="2"/>
              <a:buChar char="q"/>
            </a:pPr>
            <a:r>
              <a:rPr lang="fa-IR" sz="3200" b="1" dirty="0">
                <a:cs typeface="B Nazanin" panose="00000400000000000000" pitchFamily="2" charset="-78"/>
              </a:rPr>
              <a:t>ارزیابی املاک مزایده ای </a:t>
            </a:r>
            <a:endParaRPr lang="en-US" sz="3200" dirty="0">
              <a:cs typeface="B Nazanin" panose="00000400000000000000" pitchFamily="2" charset="-78"/>
            </a:endParaRPr>
          </a:p>
          <a:p>
            <a:pPr lvl="0">
              <a:buFont typeface="Wingdings" panose="05000000000000000000" pitchFamily="2" charset="2"/>
              <a:buChar char="q"/>
            </a:pPr>
            <a:r>
              <a:rPr lang="fa-IR" sz="3200" b="1" dirty="0">
                <a:cs typeface="B Nazanin" panose="00000400000000000000" pitchFamily="2" charset="-78"/>
              </a:rPr>
              <a:t>ارزیابی برای اعطای تسهیلات توسط بانک ها </a:t>
            </a:r>
            <a:endParaRPr lang="en-US" sz="3200" dirty="0">
              <a:cs typeface="B Nazanin" panose="00000400000000000000" pitchFamily="2" charset="-78"/>
            </a:endParaRPr>
          </a:p>
          <a:p>
            <a:pPr lvl="0">
              <a:buFont typeface="Wingdings" panose="05000000000000000000" pitchFamily="2" charset="2"/>
              <a:buChar char="q"/>
            </a:pPr>
            <a:r>
              <a:rPr lang="fa-IR" sz="3200" b="1" dirty="0">
                <a:cs typeface="B Nazanin" panose="00000400000000000000" pitchFamily="2" charset="-78"/>
              </a:rPr>
              <a:t>ارزیابی برای وثیقه (مراجع قضایی)</a:t>
            </a:r>
            <a:endParaRPr lang="en-US" sz="32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3657512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789" y="43024"/>
            <a:ext cx="8982635" cy="6293223"/>
          </a:xfrm>
        </p:spPr>
        <p:txBody>
          <a:bodyPr/>
          <a:lstStyle/>
          <a:p>
            <a:pPr marL="0" lvl="0" indent="0" algn="ctr">
              <a:buNone/>
            </a:pPr>
            <a:r>
              <a:rPr lang="fa-IR" sz="3600" dirty="0">
                <a:solidFill>
                  <a:schemeClr val="tx1"/>
                </a:solidFill>
                <a:cs typeface="B Titr" panose="00000700000000000000" pitchFamily="2" charset="-78"/>
              </a:rPr>
              <a:t>ضرایب پیشنهادی  در عـرف کارشنـاسی </a:t>
            </a:r>
          </a:p>
          <a:p>
            <a:pPr marL="0" lvl="0" indent="0">
              <a:buNone/>
            </a:pPr>
            <a:endParaRPr lang="en-US" sz="32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marL="0" indent="0">
              <a:buNone/>
            </a:pP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324346280"/>
              </p:ext>
            </p:extLst>
          </p:nvPr>
        </p:nvGraphicFramePr>
        <p:xfrm>
          <a:off x="150607" y="655264"/>
          <a:ext cx="9714157" cy="6092477"/>
        </p:xfrm>
        <a:graphic>
          <a:graphicData uri="http://schemas.openxmlformats.org/drawingml/2006/table">
            <a:tbl>
              <a:tblPr rtl="1" firstRow="1" firstCol="1" bandRow="1">
                <a:tableStyleId>{5940675A-B579-460E-94D1-54222C63F5DA}</a:tableStyleId>
              </a:tblPr>
              <a:tblGrid>
                <a:gridCol w="736937">
                  <a:extLst>
                    <a:ext uri="{9D8B030D-6E8A-4147-A177-3AD203B41FA5}">
                      <a16:colId xmlns:a16="http://schemas.microsoft.com/office/drawing/2014/main" val="20000"/>
                    </a:ext>
                  </a:extLst>
                </a:gridCol>
                <a:gridCol w="2123529">
                  <a:extLst>
                    <a:ext uri="{9D8B030D-6E8A-4147-A177-3AD203B41FA5}">
                      <a16:colId xmlns:a16="http://schemas.microsoft.com/office/drawing/2014/main" val="20001"/>
                    </a:ext>
                  </a:extLst>
                </a:gridCol>
                <a:gridCol w="1537251">
                  <a:extLst>
                    <a:ext uri="{9D8B030D-6E8A-4147-A177-3AD203B41FA5}">
                      <a16:colId xmlns:a16="http://schemas.microsoft.com/office/drawing/2014/main" val="20002"/>
                    </a:ext>
                  </a:extLst>
                </a:gridCol>
                <a:gridCol w="1929046">
                  <a:extLst>
                    <a:ext uri="{9D8B030D-6E8A-4147-A177-3AD203B41FA5}">
                      <a16:colId xmlns:a16="http://schemas.microsoft.com/office/drawing/2014/main" val="20003"/>
                    </a:ext>
                  </a:extLst>
                </a:gridCol>
                <a:gridCol w="3387394">
                  <a:extLst>
                    <a:ext uri="{9D8B030D-6E8A-4147-A177-3AD203B41FA5}">
                      <a16:colId xmlns:a16="http://schemas.microsoft.com/office/drawing/2014/main" val="20004"/>
                    </a:ext>
                  </a:extLst>
                </a:gridCol>
              </a:tblGrid>
              <a:tr h="412571">
                <a:tc>
                  <a:txBody>
                    <a:bodyPr/>
                    <a:lstStyle/>
                    <a:p>
                      <a:pPr algn="ctr" rtl="1">
                        <a:lnSpc>
                          <a:spcPct val="115000"/>
                        </a:lnSpc>
                        <a:spcAft>
                          <a:spcPts val="0"/>
                        </a:spcAft>
                      </a:pPr>
                      <a:r>
                        <a:rPr lang="fa-IR" sz="2000" dirty="0">
                          <a:effectLst/>
                          <a:cs typeface="B Titr" panose="00000700000000000000" pitchFamily="2" charset="-78"/>
                        </a:rPr>
                        <a:t>ردیف</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موضـوع ارزیابی</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درصـد ارزش</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به نسبت</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2000" dirty="0">
                          <a:effectLst/>
                          <a:cs typeface="B Titr" panose="00000700000000000000" pitchFamily="2" charset="-78"/>
                        </a:rPr>
                        <a:t>تـوضیحـات</a:t>
                      </a:r>
                      <a:endParaRPr lang="en-US" sz="28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extLst>
                  <a:ext uri="{0D108BD9-81ED-4DB2-BD59-A6C34878D82A}">
                    <a16:rowId xmlns:a16="http://schemas.microsoft.com/office/drawing/2014/main" val="10000"/>
                  </a:ext>
                </a:extLst>
              </a:tr>
              <a:tr h="567327">
                <a:tc>
                  <a:txBody>
                    <a:bodyPr/>
                    <a:lstStyle/>
                    <a:p>
                      <a:pPr algn="ctr" rtl="1">
                        <a:lnSpc>
                          <a:spcPct val="115000"/>
                        </a:lnSpc>
                        <a:spcAft>
                          <a:spcPts val="0"/>
                        </a:spcAft>
                      </a:pPr>
                      <a:r>
                        <a:rPr lang="fa-IR" sz="2400" dirty="0">
                          <a:effectLst/>
                          <a:cs typeface="B Titr" panose="00000700000000000000" pitchFamily="2" charset="-78"/>
                        </a:rPr>
                        <a:t>1</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وثیقه قضایی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90 الی80</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ارزش املاک عادی</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در برخی شهرهاو در مورد بانک ها برابر صداست</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1"/>
                  </a:ext>
                </a:extLst>
              </a:tr>
              <a:tr h="863493">
                <a:tc>
                  <a:txBody>
                    <a:bodyPr/>
                    <a:lstStyle/>
                    <a:p>
                      <a:pPr algn="ctr" rtl="1">
                        <a:lnSpc>
                          <a:spcPct val="115000"/>
                        </a:lnSpc>
                        <a:spcAft>
                          <a:spcPts val="0"/>
                        </a:spcAft>
                      </a:pPr>
                      <a:r>
                        <a:rPr lang="fa-IR" sz="2400" dirty="0">
                          <a:effectLst/>
                          <a:cs typeface="B Titr" panose="00000700000000000000" pitchFamily="2" charset="-78"/>
                        </a:rPr>
                        <a:t>2</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املاک وقفی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70 الی 90</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ارزش املاک عادی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متناسب شهر/منطقه/تعداد وقف محل/نوع موقوفه(آستان قدس،اوقاف،حقیقی)وقف عام یا خاص و کاربری تا 50درصد</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2"/>
                  </a:ext>
                </a:extLst>
              </a:tr>
              <a:tr h="575662">
                <a:tc>
                  <a:txBody>
                    <a:bodyPr/>
                    <a:lstStyle/>
                    <a:p>
                      <a:pPr algn="ctr" rtl="1">
                        <a:lnSpc>
                          <a:spcPct val="115000"/>
                        </a:lnSpc>
                        <a:spcAft>
                          <a:spcPts val="0"/>
                        </a:spcAft>
                      </a:pPr>
                      <a:r>
                        <a:rPr lang="fa-IR" sz="2400" dirty="0">
                          <a:effectLst/>
                          <a:cs typeface="B Titr" panose="00000700000000000000" pitchFamily="2" charset="-78"/>
                        </a:rPr>
                        <a:t>3</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املاک بنیادی و ستادی و </a:t>
                      </a:r>
                    </a:p>
                    <a:p>
                      <a:pPr algn="ctr" rtl="1">
                        <a:lnSpc>
                          <a:spcPct val="115000"/>
                        </a:lnSpc>
                        <a:spcAft>
                          <a:spcPts val="0"/>
                        </a:spcAft>
                      </a:pPr>
                      <a:r>
                        <a:rPr lang="fa-IR" sz="1800" b="1" dirty="0">
                          <a:effectLst/>
                          <a:cs typeface="B Nazanin" panose="00000400000000000000" pitchFamily="2" charset="-78"/>
                        </a:rPr>
                        <a:t>قولنامه ای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50 الی 70</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ارزش املاک عادی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املاک مصادره ای ستاد اجرایی فرمان امام ره، قولنامه ای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3"/>
                  </a:ext>
                </a:extLst>
              </a:tr>
              <a:tr h="431747">
                <a:tc>
                  <a:txBody>
                    <a:bodyPr/>
                    <a:lstStyle/>
                    <a:p>
                      <a:pPr algn="ctr" rtl="1">
                        <a:lnSpc>
                          <a:spcPct val="115000"/>
                        </a:lnSpc>
                        <a:spcAft>
                          <a:spcPts val="0"/>
                        </a:spcAft>
                      </a:pPr>
                      <a:r>
                        <a:rPr lang="fa-IR" sz="2400" dirty="0">
                          <a:effectLst/>
                          <a:cs typeface="B Titr" panose="00000700000000000000" pitchFamily="2" charset="-78"/>
                        </a:rPr>
                        <a:t>4</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آپارتمانهای فاقد پایانکار</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60 الی 70</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ارزش املاک عادی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4"/>
                  </a:ext>
                </a:extLst>
              </a:tr>
              <a:tr h="713535">
                <a:tc>
                  <a:txBody>
                    <a:bodyPr/>
                    <a:lstStyle/>
                    <a:p>
                      <a:pPr algn="ctr" rtl="1">
                        <a:lnSpc>
                          <a:spcPct val="115000"/>
                        </a:lnSpc>
                        <a:spcAft>
                          <a:spcPts val="0"/>
                        </a:spcAft>
                      </a:pPr>
                      <a:r>
                        <a:rPr lang="fa-IR" sz="2400" dirty="0">
                          <a:effectLst/>
                          <a:cs typeface="B Titr" panose="00000700000000000000" pitchFamily="2" charset="-78"/>
                        </a:rPr>
                        <a:t>5</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پارکینگ در زیر زمین</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50-60</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ارزش قیمت مسکونی در طبقه اول</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در برخی برج های بلند اعداد متفاوت و متغیر است</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5"/>
                  </a:ext>
                </a:extLst>
              </a:tr>
              <a:tr h="716732">
                <a:tc>
                  <a:txBody>
                    <a:bodyPr/>
                    <a:lstStyle/>
                    <a:p>
                      <a:pPr algn="ctr" rtl="1">
                        <a:lnSpc>
                          <a:spcPct val="115000"/>
                        </a:lnSpc>
                        <a:spcAft>
                          <a:spcPts val="0"/>
                        </a:spcAft>
                      </a:pPr>
                      <a:r>
                        <a:rPr lang="fa-IR" sz="2400" dirty="0">
                          <a:effectLst/>
                          <a:cs typeface="B Titr" panose="00000700000000000000" pitchFamily="2" charset="-78"/>
                        </a:rPr>
                        <a:t>6</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تعیین افزایش قیمت در طبقه بنا</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بازاء هر طبقه 2 تا 3</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هر طبقه (با آسانسور )</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 </a:t>
                      </a:r>
                      <a:endParaRPr lang="en-US" sz="2400" b="1" dirty="0">
                        <a:effectLst/>
                        <a:cs typeface="B Nazanin" panose="00000400000000000000" pitchFamily="2" charset="-78"/>
                      </a:endParaRPr>
                    </a:p>
                    <a:p>
                      <a:pPr algn="ctr" rtl="1">
                        <a:lnSpc>
                          <a:spcPct val="115000"/>
                        </a:lnSpc>
                        <a:spcAft>
                          <a:spcPts val="0"/>
                        </a:spcAft>
                      </a:pPr>
                      <a:r>
                        <a:rPr lang="fa-IR" sz="1800" b="1" dirty="0">
                          <a:effectLst/>
                          <a:cs typeface="B Nazanin" panose="00000400000000000000" pitchFamily="2" charset="-78"/>
                        </a:rPr>
                        <a:t>بدون آسانسور برعکس است</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6"/>
                  </a:ext>
                </a:extLst>
              </a:tr>
              <a:tr h="784474">
                <a:tc>
                  <a:txBody>
                    <a:bodyPr/>
                    <a:lstStyle/>
                    <a:p>
                      <a:pPr algn="ctr" rtl="1">
                        <a:lnSpc>
                          <a:spcPct val="115000"/>
                        </a:lnSpc>
                        <a:spcAft>
                          <a:spcPts val="0"/>
                        </a:spcAft>
                      </a:pPr>
                      <a:r>
                        <a:rPr lang="fa-IR" sz="2400" dirty="0">
                          <a:effectLst/>
                          <a:cs typeface="B Titr" panose="00000700000000000000" pitchFamily="2" charset="-78"/>
                        </a:rPr>
                        <a:t>7</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کاهش قدمت بنا نسبت به نوساز</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بازاء هر سال حدود 2% یا 81%</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نوساز</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حداکثرتا 60درصد</a:t>
                      </a:r>
                      <a:endParaRPr lang="en-US" sz="2400" b="1" dirty="0">
                        <a:effectLst/>
                        <a:cs typeface="B Nazanin" panose="00000400000000000000" pitchFamily="2" charset="-78"/>
                      </a:endParaRPr>
                    </a:p>
                    <a:p>
                      <a:pPr algn="ctr" rtl="1">
                        <a:lnSpc>
                          <a:spcPct val="115000"/>
                        </a:lnSpc>
                        <a:spcAft>
                          <a:spcPts val="0"/>
                        </a:spcAft>
                      </a:pPr>
                      <a:r>
                        <a:rPr lang="fa-IR" sz="1800" b="1" dirty="0">
                          <a:effectLst/>
                          <a:cs typeface="B Nazanin" panose="00000400000000000000" pitchFamily="2" charset="-78"/>
                        </a:rPr>
                        <a:t>، و جدول دارد</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7"/>
                  </a:ext>
                </a:extLst>
              </a:tr>
              <a:tr h="825142">
                <a:tc>
                  <a:txBody>
                    <a:bodyPr/>
                    <a:lstStyle/>
                    <a:p>
                      <a:pPr algn="ctr" rtl="1">
                        <a:lnSpc>
                          <a:spcPct val="115000"/>
                        </a:lnSpc>
                        <a:spcAft>
                          <a:spcPts val="0"/>
                        </a:spcAft>
                      </a:pPr>
                      <a:r>
                        <a:rPr lang="fa-IR" sz="2400" dirty="0">
                          <a:effectLst/>
                          <a:cs typeface="B Titr" panose="00000700000000000000" pitchFamily="2" charset="-78"/>
                        </a:rPr>
                        <a:t>8</a:t>
                      </a:r>
                      <a:endParaRPr lang="en-US" sz="3200" dirty="0">
                        <a:effectLst/>
                        <a:latin typeface="Calibri" panose="020F0502020204030204" pitchFamily="34" charset="0"/>
                        <a:ea typeface="Calibri" panose="020F0502020204030204" pitchFamily="34" charset="0"/>
                        <a:cs typeface="B Titr" panose="00000700000000000000" pitchFamily="2" charset="-78"/>
                      </a:endParaRPr>
                    </a:p>
                  </a:txBody>
                  <a:tcPr marL="68580" marR="68580" marT="0" marB="0" anchor="ctr"/>
                </a:tc>
                <a:tc>
                  <a:txBody>
                    <a:bodyPr/>
                    <a:lstStyle/>
                    <a:p>
                      <a:pPr algn="ctr" rtl="1">
                        <a:lnSpc>
                          <a:spcPct val="115000"/>
                        </a:lnSpc>
                        <a:spcAft>
                          <a:spcPts val="0"/>
                        </a:spcAft>
                      </a:pPr>
                      <a:r>
                        <a:rPr lang="fa-IR" sz="1800" b="1">
                          <a:effectLst/>
                          <a:cs typeface="B Nazanin" panose="00000400000000000000" pitchFamily="2" charset="-78"/>
                        </a:rPr>
                        <a:t>بررسی مرغوبیت</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50000"/>
                        </a:lnSpc>
                        <a:spcAft>
                          <a:spcPts val="0"/>
                        </a:spcAft>
                      </a:pPr>
                      <a:r>
                        <a:rPr lang="fa-IR" sz="1800" b="1">
                          <a:effectLst/>
                          <a:cs typeface="B Nazanin" panose="00000400000000000000" pitchFamily="2" charset="-78"/>
                        </a:rPr>
                        <a:t>5 %الی3%</a:t>
                      </a:r>
                      <a:endParaRPr lang="en-US" sz="24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جنوبی ، شرقی ،شمالی، غربی</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tc>
                  <a:txBody>
                    <a:bodyPr/>
                    <a:lstStyle/>
                    <a:p>
                      <a:pPr algn="ctr" rtl="1">
                        <a:lnSpc>
                          <a:spcPct val="115000"/>
                        </a:lnSpc>
                        <a:spcAft>
                          <a:spcPts val="0"/>
                        </a:spcAft>
                      </a:pPr>
                      <a:r>
                        <a:rPr lang="fa-IR" sz="1800" b="1" dirty="0">
                          <a:effectLst/>
                          <a:cs typeface="B Nazanin" panose="00000400000000000000" pitchFamily="2" charset="-78"/>
                        </a:rPr>
                        <a:t> </a:t>
                      </a:r>
                      <a:endParaRPr lang="en-US" sz="24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55146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3379" y="470392"/>
            <a:ext cx="3496236" cy="4326662"/>
          </a:xfrm>
        </p:spPr>
        <p:txBody>
          <a:bodyPr>
            <a:normAutofit/>
          </a:bodyPr>
          <a:lstStyle/>
          <a:p>
            <a:pPr marL="0" indent="0" algn="ctr">
              <a:buNone/>
            </a:pPr>
            <a:r>
              <a:rPr lang="fa-IR" sz="3600" dirty="0">
                <a:solidFill>
                  <a:schemeClr val="tx1"/>
                </a:solidFill>
                <a:cs typeface="B Titr" panose="00000700000000000000" pitchFamily="2" charset="-78"/>
              </a:rPr>
              <a:t>نمونـه </a:t>
            </a:r>
          </a:p>
          <a:p>
            <a:pPr marL="0" indent="0" algn="ctr">
              <a:buNone/>
            </a:pPr>
            <a:r>
              <a:rPr lang="fa-IR" sz="3600" dirty="0">
                <a:solidFill>
                  <a:schemeClr val="tx1"/>
                </a:solidFill>
                <a:cs typeface="B Titr" panose="00000700000000000000" pitchFamily="2" charset="-78"/>
              </a:rPr>
              <a:t>فـرم ارزیـابی </a:t>
            </a:r>
          </a:p>
          <a:p>
            <a:pPr marL="0" indent="0" algn="ctr">
              <a:buNone/>
            </a:pPr>
            <a:r>
              <a:rPr lang="fa-IR" sz="3600" dirty="0">
                <a:solidFill>
                  <a:schemeClr val="tx1"/>
                </a:solidFill>
                <a:cs typeface="B Titr" panose="00000700000000000000" pitchFamily="2" charset="-78"/>
              </a:rPr>
              <a:t>و </a:t>
            </a:r>
          </a:p>
          <a:p>
            <a:pPr marL="0" indent="0" algn="ctr">
              <a:buNone/>
            </a:pPr>
            <a:r>
              <a:rPr lang="fa-IR" sz="3600" dirty="0">
                <a:solidFill>
                  <a:schemeClr val="tx1"/>
                </a:solidFill>
                <a:cs typeface="B Titr" panose="00000700000000000000" pitchFamily="2" charset="-78"/>
              </a:rPr>
              <a:t>تعیین عـرصه</a:t>
            </a:r>
          </a:p>
          <a:p>
            <a:pPr marL="0" indent="0" algn="ctr">
              <a:buNone/>
            </a:pPr>
            <a:r>
              <a:rPr lang="fa-IR" sz="3600" dirty="0">
                <a:solidFill>
                  <a:schemeClr val="tx1"/>
                </a:solidFill>
                <a:cs typeface="B Titr" panose="00000700000000000000" pitchFamily="2" charset="-78"/>
              </a:rPr>
              <a:t> و </a:t>
            </a:r>
          </a:p>
          <a:p>
            <a:pPr marL="0" indent="0" algn="ctr">
              <a:buNone/>
            </a:pPr>
            <a:r>
              <a:rPr lang="fa-IR" sz="3600" dirty="0">
                <a:solidFill>
                  <a:schemeClr val="tx1"/>
                </a:solidFill>
                <a:cs typeface="B Titr" panose="00000700000000000000" pitchFamily="2" charset="-78"/>
              </a:rPr>
              <a:t>سرقفـلی بانـک</a:t>
            </a:r>
          </a:p>
          <a:p>
            <a:pPr marL="0" indent="0" algn="ctr">
              <a:buNone/>
            </a:pPr>
            <a:endParaRPr lang="en-US" sz="32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marL="0" indent="0" algn="ctr">
              <a:buNone/>
            </a:pPr>
            <a:endParaRPr lang="fa-IR" dirty="0"/>
          </a:p>
        </p:txBody>
      </p:sp>
      <p:pic>
        <p:nvPicPr>
          <p:cNvPr id="8202" name="Picture 22" descr="IMG123922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014" y="470392"/>
            <a:ext cx="1590207" cy="9575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2639417320"/>
              </p:ext>
            </p:extLst>
          </p:nvPr>
        </p:nvGraphicFramePr>
        <p:xfrm>
          <a:off x="280972" y="60159"/>
          <a:ext cx="6167953" cy="6694426"/>
        </p:xfrm>
        <a:graphic>
          <a:graphicData uri="http://schemas.openxmlformats.org/drawingml/2006/table">
            <a:tbl>
              <a:tblPr rtl="1" firstRow="1" firstCol="1" bandRow="1">
                <a:tableStyleId>{5940675A-B579-460E-94D1-54222C63F5DA}</a:tableStyleId>
              </a:tblPr>
              <a:tblGrid>
                <a:gridCol w="3089709">
                  <a:extLst>
                    <a:ext uri="{9D8B030D-6E8A-4147-A177-3AD203B41FA5}">
                      <a16:colId xmlns:a16="http://schemas.microsoft.com/office/drawing/2014/main" val="20000"/>
                    </a:ext>
                  </a:extLst>
                </a:gridCol>
                <a:gridCol w="1029039">
                  <a:extLst>
                    <a:ext uri="{9D8B030D-6E8A-4147-A177-3AD203B41FA5}">
                      <a16:colId xmlns:a16="http://schemas.microsoft.com/office/drawing/2014/main" val="20001"/>
                    </a:ext>
                  </a:extLst>
                </a:gridCol>
                <a:gridCol w="1176573">
                  <a:extLst>
                    <a:ext uri="{9D8B030D-6E8A-4147-A177-3AD203B41FA5}">
                      <a16:colId xmlns:a16="http://schemas.microsoft.com/office/drawing/2014/main" val="20002"/>
                    </a:ext>
                  </a:extLst>
                </a:gridCol>
                <a:gridCol w="872632">
                  <a:extLst>
                    <a:ext uri="{9D8B030D-6E8A-4147-A177-3AD203B41FA5}">
                      <a16:colId xmlns:a16="http://schemas.microsoft.com/office/drawing/2014/main" val="20003"/>
                    </a:ext>
                  </a:extLst>
                </a:gridCol>
              </a:tblGrid>
              <a:tr h="396924">
                <a:tc gridSpan="3">
                  <a:txBody>
                    <a:bodyPr/>
                    <a:lstStyle/>
                    <a:p>
                      <a:endParaRPr lang="fa-IR" sz="1400" b="1" dirty="0">
                        <a:cs typeface="B Nazanin" panose="00000400000000000000" pitchFamily="2" charset="-78"/>
                      </a:endParaRPr>
                    </a:p>
                  </a:txBody>
                  <a:tcPr marL="23444" marR="23444" marT="0" marB="0" anchor="b"/>
                </a:tc>
                <a:tc hMerge="1">
                  <a:txBody>
                    <a:bodyPr/>
                    <a:lstStyle/>
                    <a:p>
                      <a:pPr rtl="1"/>
                      <a:endParaRPr lang="fa-IR"/>
                    </a:p>
                  </a:txBody>
                  <a:tcPr/>
                </a:tc>
                <a:tc hMerge="1">
                  <a:txBody>
                    <a:bodyPr/>
                    <a:lstStyle/>
                    <a:p>
                      <a:pPr rtl="1"/>
                      <a:endParaRPr lang="fa-IR"/>
                    </a:p>
                  </a:txBody>
                  <a:tcPr/>
                </a:tc>
                <a:tc>
                  <a:txBody>
                    <a:bodyPr/>
                    <a:lstStyle/>
                    <a:p>
                      <a:pPr rtl="1"/>
                      <a:endParaRPr lang="fa-IR" sz="1400" b="1">
                        <a:cs typeface="B Nazanin" panose="00000400000000000000" pitchFamily="2" charset="-78"/>
                      </a:endParaRPr>
                    </a:p>
                  </a:txBody>
                  <a:tcPr marL="31259" marR="31259" marT="15629" marB="15629"/>
                </a:tc>
                <a:extLst>
                  <a:ext uri="{0D108BD9-81ED-4DB2-BD59-A6C34878D82A}">
                    <a16:rowId xmlns:a16="http://schemas.microsoft.com/office/drawing/2014/main" val="10000"/>
                  </a:ext>
                </a:extLst>
              </a:tr>
              <a:tr h="1011166">
                <a:tc>
                  <a:txBody>
                    <a:bodyPr/>
                    <a:lstStyle/>
                    <a:p>
                      <a:pPr algn="ctr" rtl="1">
                        <a:lnSpc>
                          <a:spcPct val="115000"/>
                        </a:lnSpc>
                        <a:spcAft>
                          <a:spcPts val="0"/>
                        </a:spcAft>
                      </a:pPr>
                      <a:r>
                        <a:rPr lang="en-US" sz="1050" b="1" dirty="0">
                          <a:effectLst/>
                          <a:cs typeface="B Nazanin" panose="00000400000000000000" pitchFamily="2" charset="-78"/>
                        </a:rPr>
                        <a:t> </a:t>
                      </a:r>
                      <a:endParaRPr lang="en-US" sz="1100" b="1" dirty="0">
                        <a:effectLst/>
                        <a:cs typeface="B Nazanin" panose="00000400000000000000" pitchFamily="2" charset="-78"/>
                      </a:endParaRPr>
                    </a:p>
                    <a:p>
                      <a:pPr algn="ctr" rtl="1">
                        <a:lnSpc>
                          <a:spcPct val="115000"/>
                        </a:lnSpc>
                        <a:spcAft>
                          <a:spcPts val="0"/>
                        </a:spcAft>
                      </a:pPr>
                      <a:r>
                        <a:rPr lang="en-US" sz="1050" b="1" dirty="0">
                          <a:effectLst/>
                          <a:cs typeface="B Nazanin" panose="00000400000000000000" pitchFamily="2" charset="-78"/>
                        </a:rPr>
                        <a:t> </a:t>
                      </a:r>
                      <a:endParaRPr lang="en-US" sz="1100" b="1" dirty="0">
                        <a:effectLst/>
                        <a:cs typeface="B Nazanin" panose="00000400000000000000" pitchFamily="2" charset="-78"/>
                      </a:endParaRPr>
                    </a:p>
                    <a:p>
                      <a:pPr algn="ctr" rtl="1">
                        <a:lnSpc>
                          <a:spcPct val="115000"/>
                        </a:lnSpc>
                        <a:spcAft>
                          <a:spcPts val="0"/>
                        </a:spcAft>
                      </a:pPr>
                      <a:r>
                        <a:rPr lang="en-US" sz="1050" b="1" dirty="0">
                          <a:effectLst/>
                          <a:cs typeface="B Nazanin" panose="00000400000000000000" pitchFamily="2" charset="-78"/>
                        </a:rPr>
                        <a:t>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0" marR="0" marT="0" marB="0" anchor="ctr"/>
                </a:tc>
                <a:tc>
                  <a:txBody>
                    <a:bodyPr/>
                    <a:lstStyle/>
                    <a:p>
                      <a:pPr algn="ctr" rtl="1">
                        <a:lnSpc>
                          <a:spcPct val="115000"/>
                        </a:lnSpc>
                        <a:spcAft>
                          <a:spcPts val="0"/>
                        </a:spcAft>
                      </a:pPr>
                      <a:r>
                        <a:rPr lang="fa-IR" sz="1050" b="1" dirty="0">
                          <a:effectLst/>
                          <a:cs typeface="B Nazanin" panose="00000400000000000000" pitchFamily="2" charset="-78"/>
                        </a:rPr>
                        <a:t>شماره:</a:t>
                      </a:r>
                      <a:br>
                        <a:rPr lang="fa-IR" sz="1050" b="1" dirty="0">
                          <a:effectLst/>
                          <a:cs typeface="B Nazanin" panose="00000400000000000000" pitchFamily="2" charset="-78"/>
                        </a:rPr>
                      </a:br>
                      <a:r>
                        <a:rPr lang="fa-IR" sz="1050" b="1" dirty="0">
                          <a:effectLst/>
                          <a:cs typeface="B Nazanin" panose="00000400000000000000" pitchFamily="2" charset="-78"/>
                        </a:rPr>
                        <a:t>تاریخ:</a:t>
                      </a:r>
                      <a:br>
                        <a:rPr lang="fa-IR" sz="1050" b="1" dirty="0">
                          <a:effectLst/>
                          <a:cs typeface="B Nazanin" panose="00000400000000000000" pitchFamily="2" charset="-78"/>
                        </a:rPr>
                      </a:br>
                      <a:r>
                        <a:rPr lang="fa-IR" sz="1050" b="1" dirty="0">
                          <a:effectLst/>
                          <a:cs typeface="B Nazanin" panose="00000400000000000000" pitchFamily="2" charset="-78"/>
                        </a:rPr>
                        <a:t>پیوست:</a:t>
                      </a:r>
                      <a:br>
                        <a:rPr lang="fa-IR" sz="1050" b="1" dirty="0">
                          <a:effectLst/>
                          <a:cs typeface="B Nazanin" panose="00000400000000000000" pitchFamily="2" charset="-78"/>
                        </a:rPr>
                      </a:br>
                      <a:r>
                        <a:rPr lang="fa-IR" sz="1050" b="1" dirty="0">
                          <a:effectLst/>
                          <a:cs typeface="B Nazanin" panose="00000400000000000000" pitchFamily="2" charset="-78"/>
                        </a:rPr>
                        <a:t>صفحه: 1 از 2</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a:txBody>
                    <a:bodyPr/>
                    <a:lstStyle/>
                    <a:p>
                      <a:pPr rtl="1"/>
                      <a:endParaRPr lang="fa-IR" sz="1400" b="1" dirty="0">
                        <a:cs typeface="B Nazanin" panose="00000400000000000000" pitchFamily="2" charset="-78"/>
                      </a:endParaRPr>
                    </a:p>
                  </a:txBody>
                  <a:tcPr marL="31259" marR="31259" marT="15629" marB="15629" anchor="ctr"/>
                </a:tc>
                <a:tc>
                  <a:txBody>
                    <a:bodyPr/>
                    <a:lstStyle/>
                    <a:p>
                      <a:pPr rtl="1"/>
                      <a:endParaRPr lang="fa-IR" sz="1400" b="1" dirty="0">
                        <a:cs typeface="B Nazanin" panose="00000400000000000000" pitchFamily="2" charset="-78"/>
                      </a:endParaRPr>
                    </a:p>
                  </a:txBody>
                  <a:tcPr marL="31259" marR="31259" marT="15629" marB="15629" anchor="ctr"/>
                </a:tc>
                <a:extLst>
                  <a:ext uri="{0D108BD9-81ED-4DB2-BD59-A6C34878D82A}">
                    <a16:rowId xmlns:a16="http://schemas.microsoft.com/office/drawing/2014/main" val="10001"/>
                  </a:ext>
                </a:extLst>
              </a:tr>
              <a:tr h="1263957">
                <a:tc gridSpan="4">
                  <a:txBody>
                    <a:bodyPr/>
                    <a:lstStyle/>
                    <a:p>
                      <a:pPr algn="ctr" rtl="1">
                        <a:lnSpc>
                          <a:spcPct val="115000"/>
                        </a:lnSpc>
                        <a:spcAft>
                          <a:spcPts val="0"/>
                        </a:spcAft>
                      </a:pPr>
                      <a:r>
                        <a:rPr lang="fa-IR" sz="1050" b="1" dirty="0">
                          <a:effectLst/>
                          <a:cs typeface="B Nazanin" panose="00000400000000000000" pitchFamily="2" charset="-78"/>
                        </a:rPr>
                        <a:t>ریاست محترم هیات مدیره کانون کارشناسان رسمی دادگستری استان تهران</a:t>
                      </a:r>
                      <a:br>
                        <a:rPr lang="fa-IR" sz="1050" b="1" dirty="0">
                          <a:effectLst/>
                          <a:cs typeface="B Nazanin" panose="00000400000000000000" pitchFamily="2" charset="-78"/>
                        </a:rPr>
                      </a:br>
                      <a:br>
                        <a:rPr lang="fa-IR" sz="1050" b="1" dirty="0">
                          <a:effectLst/>
                          <a:cs typeface="B Nazanin" panose="00000400000000000000" pitchFamily="2" charset="-78"/>
                        </a:rPr>
                      </a:br>
                      <a:r>
                        <a:rPr lang="fa-IR" sz="1050" b="1" dirty="0">
                          <a:effectLst/>
                          <a:cs typeface="B Nazanin" panose="00000400000000000000" pitchFamily="2" charset="-78"/>
                        </a:rPr>
                        <a:t>با سلام و احترام،</a:t>
                      </a:r>
                      <a:br>
                        <a:rPr lang="fa-IR" sz="1050" b="1" dirty="0">
                          <a:effectLst/>
                          <a:cs typeface="B Nazanin" panose="00000400000000000000" pitchFamily="2" charset="-78"/>
                        </a:rPr>
                      </a:br>
                      <a:r>
                        <a:rPr lang="fa-IR" sz="1050" b="1" dirty="0">
                          <a:effectLst/>
                          <a:cs typeface="B Nazanin" panose="00000400000000000000" pitchFamily="2" charset="-78"/>
                        </a:rPr>
                        <a:t>بازگشت به نامه شماره .....  مورخ.....  مبنی بر ارزیابی شعبه  .... کد.... بانک ....... طبق درخواست شماره .........  مورخ.....  بانک از محل بازدید، پس از بررسی و اندازه گیری های لازم نظریه هیئت کارشناسان را به شرح زیر تقدیم می دارد.</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2"/>
                  </a:ext>
                </a:extLst>
              </a:tr>
              <a:tr h="265994">
                <a:tc gridSpan="3">
                  <a:txBody>
                    <a:bodyPr/>
                    <a:lstStyle/>
                    <a:p>
                      <a:pPr algn="ctr" rtl="1">
                        <a:lnSpc>
                          <a:spcPct val="115000"/>
                        </a:lnSpc>
                        <a:spcAft>
                          <a:spcPts val="0"/>
                        </a:spcAft>
                      </a:pPr>
                      <a:r>
                        <a:rPr lang="fa-IR" sz="1050" b="1" dirty="0">
                          <a:effectLst/>
                          <a:cs typeface="B Nazanin" panose="00000400000000000000" pitchFamily="2" charset="-78"/>
                        </a:rPr>
                        <a:t>آدرس  واحد: استان تهران. تهران.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hMerge="1">
                  <a:txBody>
                    <a:bodyPr/>
                    <a:lstStyle/>
                    <a:p>
                      <a:pPr rtl="1"/>
                      <a:endParaRPr lang="fa-IR"/>
                    </a:p>
                  </a:txBody>
                  <a:tcPr/>
                </a:tc>
                <a:tc>
                  <a:txBody>
                    <a:bodyPr/>
                    <a:lstStyle/>
                    <a:p>
                      <a:pPr algn="ctr" rtl="1">
                        <a:lnSpc>
                          <a:spcPct val="115000"/>
                        </a:lnSpc>
                        <a:spcAft>
                          <a:spcPts val="0"/>
                        </a:spcAft>
                      </a:pPr>
                      <a:r>
                        <a:rPr lang="fa-IR" sz="1050" b="1" dirty="0">
                          <a:effectLst/>
                          <a:cs typeface="B Nazanin" panose="00000400000000000000" pitchFamily="2" charset="-78"/>
                        </a:rPr>
                        <a:t>نام مالک: بانک.........</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extLst>
                  <a:ext uri="{0D108BD9-81ED-4DB2-BD59-A6C34878D82A}">
                    <a16:rowId xmlns:a16="http://schemas.microsoft.com/office/drawing/2014/main" val="10003"/>
                  </a:ext>
                </a:extLst>
              </a:tr>
              <a:tr h="758375">
                <a:tc gridSpan="4">
                  <a:txBody>
                    <a:bodyPr/>
                    <a:lstStyle/>
                    <a:p>
                      <a:pPr algn="ctr" rtl="1">
                        <a:lnSpc>
                          <a:spcPct val="115000"/>
                        </a:lnSpc>
                        <a:spcAft>
                          <a:spcPts val="0"/>
                        </a:spcAft>
                      </a:pPr>
                      <a:r>
                        <a:rPr lang="fa-IR" sz="1050" b="1" dirty="0">
                          <a:effectLst/>
                          <a:cs typeface="B Nazanin" panose="00000400000000000000" pitchFamily="2" charset="-78"/>
                        </a:rPr>
                        <a:t>مشخصات کامل ثبتی:  سندتک برگی بشماره چاپی...... ششندک عرصه واعیان  پلاک ثبتی.........مفروز ومجزی شده از.....قطعه ...... تفکیکی .بخش ثبتی... ثبت ....  بمساحت.... مترمربع واقع درطبقه همکف  . شماره ثبت...... دفتراملاک.....صفحه..... نوع ملک طلق . کاربری واحدتجاری . تاریخ ثبت....  بنام بانک ..... ثبت وسندصادرشده است ضمنا انتقال قطعی شماره......مورخ..... توسط دفترخانه..... تهران انتقالی از........ می باشد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4"/>
                  </a:ext>
                </a:extLst>
              </a:tr>
              <a:tr h="252791">
                <a:tc>
                  <a:txBody>
                    <a:bodyPr/>
                    <a:lstStyle/>
                    <a:p>
                      <a:pPr algn="ctr" rtl="1">
                        <a:lnSpc>
                          <a:spcPct val="115000"/>
                        </a:lnSpc>
                        <a:spcAft>
                          <a:spcPts val="0"/>
                        </a:spcAft>
                      </a:pPr>
                      <a:r>
                        <a:rPr lang="fa-IR" sz="1050" b="1">
                          <a:effectLst/>
                          <a:cs typeface="B Nazanin" panose="00000400000000000000" pitchFamily="2" charset="-78"/>
                        </a:rPr>
                        <a:t>شماره پروانه:    ----                       </a:t>
                      </a:r>
                      <a:endParaRPr lang="en-US" sz="1100" b="1">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a:txBody>
                    <a:bodyPr/>
                    <a:lstStyle/>
                    <a:p>
                      <a:pPr algn="ctr" rtl="1">
                        <a:lnSpc>
                          <a:spcPct val="115000"/>
                        </a:lnSpc>
                        <a:spcAft>
                          <a:spcPts val="0"/>
                        </a:spcAft>
                      </a:pPr>
                      <a:r>
                        <a:rPr lang="fa-IR" sz="1050" b="1" dirty="0">
                          <a:effectLst/>
                          <a:cs typeface="B Nazanin" panose="00000400000000000000" pitchFamily="2" charset="-78"/>
                        </a:rPr>
                        <a:t>تاریخ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a:txBody>
                    <a:bodyPr/>
                    <a:lstStyle/>
                    <a:p>
                      <a:pPr algn="ctr" rtl="1">
                        <a:lnSpc>
                          <a:spcPct val="115000"/>
                        </a:lnSpc>
                        <a:spcAft>
                          <a:spcPts val="0"/>
                        </a:spcAft>
                      </a:pPr>
                      <a:r>
                        <a:rPr lang="fa-IR" sz="1050" b="1">
                          <a:effectLst/>
                          <a:cs typeface="B Nazanin" panose="00000400000000000000" pitchFamily="2" charset="-78"/>
                        </a:rPr>
                        <a:t>شماره پایان کار: </a:t>
                      </a:r>
                      <a:endParaRPr lang="en-US" sz="1100" b="1">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a:txBody>
                    <a:bodyPr/>
                    <a:lstStyle/>
                    <a:p>
                      <a:pPr algn="ctr" rtl="1">
                        <a:lnSpc>
                          <a:spcPct val="115000"/>
                        </a:lnSpc>
                        <a:spcAft>
                          <a:spcPts val="0"/>
                        </a:spcAft>
                      </a:pPr>
                      <a:r>
                        <a:rPr lang="fa-IR" sz="1050" b="1" dirty="0">
                          <a:effectLst/>
                          <a:cs typeface="B Nazanin" panose="00000400000000000000" pitchFamily="2" charset="-78"/>
                        </a:rPr>
                        <a:t>تاریخ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extLst>
                  <a:ext uri="{0D108BD9-81ED-4DB2-BD59-A6C34878D82A}">
                    <a16:rowId xmlns:a16="http://schemas.microsoft.com/office/drawing/2014/main" val="10005"/>
                  </a:ext>
                </a:extLst>
              </a:tr>
              <a:tr h="252791">
                <a:tc gridSpan="4">
                  <a:txBody>
                    <a:bodyPr/>
                    <a:lstStyle/>
                    <a:p>
                      <a:pPr algn="ctr" rtl="1">
                        <a:lnSpc>
                          <a:spcPct val="115000"/>
                        </a:lnSpc>
                        <a:spcAft>
                          <a:spcPts val="0"/>
                        </a:spcAft>
                      </a:pPr>
                      <a:r>
                        <a:rPr lang="en-US" sz="1050" b="1" dirty="0">
                          <a:effectLst/>
                          <a:cs typeface="B Nazanin" panose="00000400000000000000" pitchFamily="2" charset="-78"/>
                        </a:rPr>
                        <a:t>*</a:t>
                      </a:r>
                      <a:r>
                        <a:rPr lang="fa-IR" sz="1050" b="1" dirty="0">
                          <a:effectLst/>
                          <a:cs typeface="B Nazanin" panose="00000400000000000000" pitchFamily="2" charset="-78"/>
                        </a:rPr>
                        <a:t>مشخصات فیزیکی</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6"/>
                  </a:ext>
                </a:extLst>
              </a:tr>
              <a:tr h="252791">
                <a:tc gridSpan="2">
                  <a:txBody>
                    <a:bodyPr/>
                    <a:lstStyle/>
                    <a:p>
                      <a:pPr algn="ctr" rtl="1">
                        <a:lnSpc>
                          <a:spcPct val="115000"/>
                        </a:lnSpc>
                        <a:spcAft>
                          <a:spcPts val="0"/>
                        </a:spcAft>
                      </a:pPr>
                      <a:r>
                        <a:rPr lang="fa-IR" sz="1050" b="1" dirty="0">
                          <a:effectLst/>
                          <a:cs typeface="B Nazanin" panose="00000400000000000000" pitchFamily="2" charset="-78"/>
                        </a:rPr>
                        <a:t>اسکلت :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gridSpan="2">
                  <a:txBody>
                    <a:bodyPr/>
                    <a:lstStyle/>
                    <a:p>
                      <a:pPr algn="ctr" rtl="1">
                        <a:lnSpc>
                          <a:spcPct val="115000"/>
                        </a:lnSpc>
                        <a:spcAft>
                          <a:spcPts val="0"/>
                        </a:spcAft>
                      </a:pPr>
                      <a:r>
                        <a:rPr lang="fa-IR" sz="1050" b="1" dirty="0">
                          <a:effectLst/>
                          <a:cs typeface="B Nazanin" panose="00000400000000000000" pitchFamily="2" charset="-78"/>
                        </a:rPr>
                        <a:t>نما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extLst>
                  <a:ext uri="{0D108BD9-81ED-4DB2-BD59-A6C34878D82A}">
                    <a16:rowId xmlns:a16="http://schemas.microsoft.com/office/drawing/2014/main" val="10007"/>
                  </a:ext>
                </a:extLst>
              </a:tr>
              <a:tr h="252791">
                <a:tc gridSpan="2">
                  <a:txBody>
                    <a:bodyPr/>
                    <a:lstStyle/>
                    <a:p>
                      <a:pPr algn="ctr" rtl="1">
                        <a:lnSpc>
                          <a:spcPct val="115000"/>
                        </a:lnSpc>
                        <a:spcAft>
                          <a:spcPts val="0"/>
                        </a:spcAft>
                      </a:pPr>
                      <a:r>
                        <a:rPr lang="fa-IR" sz="1050" b="1" dirty="0">
                          <a:effectLst/>
                          <a:cs typeface="B Nazanin" panose="00000400000000000000" pitchFamily="2" charset="-78"/>
                        </a:rPr>
                        <a:t>سقف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gridSpan="2">
                  <a:txBody>
                    <a:bodyPr/>
                    <a:lstStyle/>
                    <a:p>
                      <a:pPr algn="ctr" rtl="1">
                        <a:lnSpc>
                          <a:spcPct val="115000"/>
                        </a:lnSpc>
                        <a:spcAft>
                          <a:spcPts val="0"/>
                        </a:spcAft>
                      </a:pPr>
                      <a:r>
                        <a:rPr lang="fa-IR" sz="1050" b="1" dirty="0">
                          <a:effectLst/>
                          <a:cs typeface="B Nazanin" panose="00000400000000000000" pitchFamily="2" charset="-78"/>
                        </a:rPr>
                        <a:t>کف :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extLst>
                  <a:ext uri="{0D108BD9-81ED-4DB2-BD59-A6C34878D82A}">
                    <a16:rowId xmlns:a16="http://schemas.microsoft.com/office/drawing/2014/main" val="10008"/>
                  </a:ext>
                </a:extLst>
              </a:tr>
              <a:tr h="252791">
                <a:tc gridSpan="2">
                  <a:txBody>
                    <a:bodyPr/>
                    <a:lstStyle/>
                    <a:p>
                      <a:pPr algn="ctr" rtl="1">
                        <a:lnSpc>
                          <a:spcPct val="115000"/>
                        </a:lnSpc>
                        <a:spcAft>
                          <a:spcPts val="0"/>
                        </a:spcAft>
                      </a:pPr>
                      <a:r>
                        <a:rPr lang="fa-IR" sz="1050" b="1" dirty="0">
                          <a:effectLst/>
                          <a:cs typeface="B Nazanin" panose="00000400000000000000" pitchFamily="2" charset="-78"/>
                        </a:rPr>
                        <a:t>دیوار :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gridSpan="2">
                  <a:txBody>
                    <a:bodyPr/>
                    <a:lstStyle/>
                    <a:p>
                      <a:pPr algn="ctr" rtl="1">
                        <a:lnSpc>
                          <a:spcPct val="115000"/>
                        </a:lnSpc>
                        <a:spcAft>
                          <a:spcPts val="0"/>
                        </a:spcAft>
                      </a:pPr>
                      <a:r>
                        <a:rPr lang="fa-IR" sz="1050" b="1" dirty="0">
                          <a:effectLst/>
                          <a:cs typeface="B Nazanin" panose="00000400000000000000" pitchFamily="2" charset="-78"/>
                        </a:rPr>
                        <a:t>انشعابات :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extLst>
                  <a:ext uri="{0D108BD9-81ED-4DB2-BD59-A6C34878D82A}">
                    <a16:rowId xmlns:a16="http://schemas.microsoft.com/office/drawing/2014/main" val="10009"/>
                  </a:ext>
                </a:extLst>
              </a:tr>
              <a:tr h="252791">
                <a:tc gridSpan="2">
                  <a:txBody>
                    <a:bodyPr/>
                    <a:lstStyle/>
                    <a:p>
                      <a:pPr algn="ctr" rtl="1">
                        <a:lnSpc>
                          <a:spcPct val="115000"/>
                        </a:lnSpc>
                        <a:spcAft>
                          <a:spcPts val="0"/>
                        </a:spcAft>
                      </a:pPr>
                      <a:r>
                        <a:rPr lang="fa-IR" sz="1050" b="1">
                          <a:effectLst/>
                          <a:cs typeface="B Nazanin" panose="00000400000000000000" pitchFamily="2" charset="-78"/>
                        </a:rPr>
                        <a:t>وضعیت پارکینگ ها:  </a:t>
                      </a:r>
                      <a:endParaRPr lang="en-US" sz="1100" b="1">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gridSpan="2">
                  <a:txBody>
                    <a:bodyPr/>
                    <a:lstStyle/>
                    <a:p>
                      <a:pPr algn="ctr" rtl="1">
                        <a:lnSpc>
                          <a:spcPct val="115000"/>
                        </a:lnSpc>
                        <a:spcAft>
                          <a:spcPts val="0"/>
                        </a:spcAft>
                      </a:pPr>
                      <a:r>
                        <a:rPr lang="fa-IR" sz="1050" b="1" dirty="0">
                          <a:effectLst/>
                          <a:cs typeface="B Nazanin" panose="00000400000000000000" pitchFamily="2" charset="-78"/>
                        </a:rPr>
                        <a:t>وضعیت انباری ها: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extLst>
                  <a:ext uri="{0D108BD9-81ED-4DB2-BD59-A6C34878D82A}">
                    <a16:rowId xmlns:a16="http://schemas.microsoft.com/office/drawing/2014/main" val="10010"/>
                  </a:ext>
                </a:extLst>
              </a:tr>
              <a:tr h="252791">
                <a:tc gridSpan="2">
                  <a:txBody>
                    <a:bodyPr/>
                    <a:lstStyle/>
                    <a:p>
                      <a:pPr algn="ctr" rtl="1">
                        <a:lnSpc>
                          <a:spcPct val="115000"/>
                        </a:lnSpc>
                        <a:spcAft>
                          <a:spcPts val="0"/>
                        </a:spcAft>
                      </a:pPr>
                      <a:r>
                        <a:rPr lang="fa-IR" sz="1050" b="1">
                          <a:effectLst/>
                          <a:cs typeface="B Nazanin" panose="00000400000000000000" pitchFamily="2" charset="-78"/>
                        </a:rPr>
                        <a:t>تاسیسات:  </a:t>
                      </a:r>
                      <a:endParaRPr lang="en-US" sz="1100" b="1">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gridSpan="2">
                  <a:txBody>
                    <a:bodyPr/>
                    <a:lstStyle/>
                    <a:p>
                      <a:pPr algn="ctr" rtl="1">
                        <a:lnSpc>
                          <a:spcPct val="115000"/>
                        </a:lnSpc>
                        <a:spcAft>
                          <a:spcPts val="0"/>
                        </a:spcAft>
                      </a:pPr>
                      <a:r>
                        <a:rPr lang="fa-IR" sz="1050" b="1" dirty="0">
                          <a:effectLst/>
                          <a:cs typeface="B Nazanin" panose="00000400000000000000" pitchFamily="2" charset="-78"/>
                        </a:rPr>
                        <a:t>مساحت عرصه ملک مادر:                  مترمربع</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extLst>
                  <a:ext uri="{0D108BD9-81ED-4DB2-BD59-A6C34878D82A}">
                    <a16:rowId xmlns:a16="http://schemas.microsoft.com/office/drawing/2014/main" val="10011"/>
                  </a:ext>
                </a:extLst>
              </a:tr>
              <a:tr h="1011166">
                <a:tc gridSpan="4">
                  <a:txBody>
                    <a:bodyPr/>
                    <a:lstStyle/>
                    <a:p>
                      <a:pPr algn="ctr" rtl="1">
                        <a:lnSpc>
                          <a:spcPct val="115000"/>
                        </a:lnSpc>
                        <a:spcAft>
                          <a:spcPts val="0"/>
                        </a:spcAft>
                      </a:pPr>
                      <a:r>
                        <a:rPr lang="fa-IR" sz="1050" b="1" dirty="0">
                          <a:effectLst/>
                          <a:cs typeface="B Nazanin" panose="00000400000000000000" pitchFamily="2" charset="-78"/>
                        </a:rPr>
                        <a:t>مشخصات کلی: ملک موضوع کارشناسی شعبه بانک....... دارای مشخصات ثبتی وفنی واقع درنشانی فوق می باشدکه بمساحت........مترمربع به ارتفاع تا زیرسقف کاذب .....مترباسقف کاذب نورپردازی شده با درب وپنجره  وحفاظ فلزی و دارای دوربین های مداربسته و سیستم اعلام حریق می باشد و درانتهای سالن ابدارخانه باپوشش کف سرامیک  وپوشش دیوارها کاشی و کابینت </a:t>
                      </a:r>
                      <a:r>
                        <a:rPr lang="en-US" sz="1050" b="1" dirty="0" err="1">
                          <a:effectLst/>
                          <a:cs typeface="B Nazanin" panose="00000400000000000000" pitchFamily="2" charset="-78"/>
                        </a:rPr>
                        <a:t>mdf</a:t>
                      </a:r>
                      <a:r>
                        <a:rPr lang="fa-IR" sz="1050" b="1" dirty="0">
                          <a:effectLst/>
                          <a:cs typeface="B Nazanin" panose="00000400000000000000" pitchFamily="2" charset="-78"/>
                        </a:rPr>
                        <a:t> و سرویس بهداشتی دو چشمه باپوشش کف سرامیک  وپوشش دیوارها کاشی می باشد .  بنا به اظهار ریاست محترم بانک دارای سه پارکینگ درزمین می باشند که درسندمالکیت تک برگی این موضوع قیدنشده است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23444" marR="23444"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674072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2117071"/>
              </p:ext>
            </p:extLst>
          </p:nvPr>
        </p:nvGraphicFramePr>
        <p:xfrm>
          <a:off x="1326376" y="85058"/>
          <a:ext cx="6837527" cy="6565339"/>
        </p:xfrm>
        <a:graphic>
          <a:graphicData uri="http://schemas.openxmlformats.org/drawingml/2006/table">
            <a:tbl>
              <a:tblPr rtl="1" firstRow="1" firstCol="1" bandRow="1">
                <a:tableStyleId>{5940675A-B579-460E-94D1-54222C63F5DA}</a:tableStyleId>
              </a:tblPr>
              <a:tblGrid>
                <a:gridCol w="3376147">
                  <a:extLst>
                    <a:ext uri="{9D8B030D-6E8A-4147-A177-3AD203B41FA5}">
                      <a16:colId xmlns:a16="http://schemas.microsoft.com/office/drawing/2014/main" val="20000"/>
                    </a:ext>
                  </a:extLst>
                </a:gridCol>
                <a:gridCol w="1157119">
                  <a:extLst>
                    <a:ext uri="{9D8B030D-6E8A-4147-A177-3AD203B41FA5}">
                      <a16:colId xmlns:a16="http://schemas.microsoft.com/office/drawing/2014/main" val="20001"/>
                    </a:ext>
                  </a:extLst>
                </a:gridCol>
                <a:gridCol w="1323017">
                  <a:extLst>
                    <a:ext uri="{9D8B030D-6E8A-4147-A177-3AD203B41FA5}">
                      <a16:colId xmlns:a16="http://schemas.microsoft.com/office/drawing/2014/main" val="20002"/>
                    </a:ext>
                  </a:extLst>
                </a:gridCol>
                <a:gridCol w="981244">
                  <a:extLst>
                    <a:ext uri="{9D8B030D-6E8A-4147-A177-3AD203B41FA5}">
                      <a16:colId xmlns:a16="http://schemas.microsoft.com/office/drawing/2014/main" val="20003"/>
                    </a:ext>
                  </a:extLst>
                </a:gridCol>
              </a:tblGrid>
              <a:tr h="979888">
                <a:tc gridSpan="3">
                  <a:txBody>
                    <a:bodyPr/>
                    <a:lstStyle/>
                    <a:p>
                      <a:pPr algn="ctr" rtl="1">
                        <a:lnSpc>
                          <a:spcPct val="115000"/>
                        </a:lnSpc>
                        <a:spcAft>
                          <a:spcPts val="0"/>
                        </a:spcAft>
                      </a:pPr>
                      <a:r>
                        <a:rPr lang="fa-IR" sz="1050" b="1" dirty="0">
                          <a:effectLst/>
                          <a:cs typeface="B Nazanin" panose="00000400000000000000" pitchFamily="2" charset="-78"/>
                        </a:rPr>
                        <a:t>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a:txBody>
                    <a:bodyPr/>
                    <a:lstStyle/>
                    <a:p>
                      <a:pPr rtl="1"/>
                      <a:endParaRPr lang="fa-IR" sz="2800" b="1">
                        <a:cs typeface="B Nazanin" panose="00000400000000000000" pitchFamily="2" charset="-78"/>
                      </a:endParaRPr>
                    </a:p>
                  </a:txBody>
                  <a:tcPr marL="62541" marR="62541" marT="31270" marB="31270" anchor="ctr"/>
                </a:tc>
                <a:extLst>
                  <a:ext uri="{0D108BD9-81ED-4DB2-BD59-A6C34878D82A}">
                    <a16:rowId xmlns:a16="http://schemas.microsoft.com/office/drawing/2014/main" val="10000"/>
                  </a:ext>
                </a:extLst>
              </a:tr>
              <a:tr h="988474">
                <a:tc>
                  <a:txBody>
                    <a:bodyPr/>
                    <a:lstStyle/>
                    <a:p>
                      <a:pPr algn="ctr" rtl="0">
                        <a:lnSpc>
                          <a:spcPct val="115000"/>
                        </a:lnSpc>
                        <a:spcAft>
                          <a:spcPts val="0"/>
                        </a:spcAft>
                      </a:pPr>
                      <a:r>
                        <a:rPr lang="en-US" sz="1050" b="1" dirty="0">
                          <a:effectLst/>
                          <a:cs typeface="B Nazanin" panose="00000400000000000000" pitchFamily="2" charset="-78"/>
                        </a:rPr>
                        <a:t>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0" marR="0" marT="0" marB="0" anchor="ctr"/>
                </a:tc>
                <a:tc>
                  <a:txBody>
                    <a:bodyPr/>
                    <a:lstStyle/>
                    <a:p>
                      <a:pPr algn="ctr" rtl="1">
                        <a:lnSpc>
                          <a:spcPct val="115000"/>
                        </a:lnSpc>
                        <a:spcAft>
                          <a:spcPts val="0"/>
                        </a:spcAft>
                      </a:pPr>
                      <a:r>
                        <a:rPr lang="fa-IR" sz="1050" b="1" dirty="0">
                          <a:effectLst/>
                          <a:cs typeface="B Nazanin" panose="00000400000000000000" pitchFamily="2" charset="-78"/>
                        </a:rPr>
                        <a:t>شماره:</a:t>
                      </a:r>
                      <a:br>
                        <a:rPr lang="fa-IR" sz="1050" b="1" dirty="0">
                          <a:effectLst/>
                          <a:cs typeface="B Nazanin" panose="00000400000000000000" pitchFamily="2" charset="-78"/>
                        </a:rPr>
                      </a:br>
                      <a:r>
                        <a:rPr lang="fa-IR" sz="1050" b="1" dirty="0">
                          <a:effectLst/>
                          <a:cs typeface="B Nazanin" panose="00000400000000000000" pitchFamily="2" charset="-78"/>
                        </a:rPr>
                        <a:t>تاریخ:</a:t>
                      </a:r>
                      <a:br>
                        <a:rPr lang="fa-IR" sz="1050" b="1" dirty="0">
                          <a:effectLst/>
                          <a:cs typeface="B Nazanin" panose="00000400000000000000" pitchFamily="2" charset="-78"/>
                        </a:rPr>
                      </a:br>
                      <a:r>
                        <a:rPr lang="fa-IR" sz="1050" b="1" dirty="0">
                          <a:effectLst/>
                          <a:cs typeface="B Nazanin" panose="00000400000000000000" pitchFamily="2" charset="-78"/>
                        </a:rPr>
                        <a:t>پیوست:</a:t>
                      </a:r>
                      <a:br>
                        <a:rPr lang="fa-IR" sz="1050" b="1" dirty="0">
                          <a:effectLst/>
                          <a:cs typeface="B Nazanin" panose="00000400000000000000" pitchFamily="2" charset="-78"/>
                        </a:rPr>
                      </a:br>
                      <a:r>
                        <a:rPr lang="fa-IR" sz="1050" b="1" dirty="0">
                          <a:effectLst/>
                          <a:cs typeface="B Nazanin" panose="00000400000000000000" pitchFamily="2" charset="-78"/>
                        </a:rPr>
                        <a:t>صفحه: 2 از 2</a:t>
                      </a:r>
                      <a:br>
                        <a:rPr lang="fa-IR" sz="1050" b="1" dirty="0">
                          <a:effectLst/>
                          <a:cs typeface="B Nazanin" panose="00000400000000000000" pitchFamily="2" charset="-78"/>
                        </a:rPr>
                      </a:b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rtl="1"/>
                      <a:endParaRPr lang="fa-IR" sz="2800" b="1" dirty="0">
                        <a:cs typeface="B Nazanin" panose="00000400000000000000" pitchFamily="2" charset="-78"/>
                      </a:endParaRPr>
                    </a:p>
                  </a:txBody>
                  <a:tcPr marL="62541" marR="62541" marT="31270" marB="31270" anchor="ctr"/>
                </a:tc>
                <a:tc>
                  <a:txBody>
                    <a:bodyPr/>
                    <a:lstStyle/>
                    <a:p>
                      <a:pPr rtl="1"/>
                      <a:endParaRPr lang="fa-IR" sz="2800" b="1">
                        <a:cs typeface="B Nazanin" panose="00000400000000000000" pitchFamily="2" charset="-78"/>
                      </a:endParaRPr>
                    </a:p>
                  </a:txBody>
                  <a:tcPr marL="62541" marR="62541" marT="31270" marB="31270" anchor="ctr"/>
                </a:tc>
                <a:extLst>
                  <a:ext uri="{0D108BD9-81ED-4DB2-BD59-A6C34878D82A}">
                    <a16:rowId xmlns:a16="http://schemas.microsoft.com/office/drawing/2014/main" val="10001"/>
                  </a:ext>
                </a:extLst>
              </a:tr>
              <a:tr h="272192">
                <a:tc gridSpan="4">
                  <a:txBody>
                    <a:bodyPr/>
                    <a:lstStyle/>
                    <a:p>
                      <a:pPr algn="ctr" rtl="1">
                        <a:lnSpc>
                          <a:spcPct val="115000"/>
                        </a:lnSpc>
                        <a:spcAft>
                          <a:spcPts val="0"/>
                        </a:spcAft>
                      </a:pPr>
                      <a:r>
                        <a:rPr lang="en-US" sz="1050" b="1" dirty="0">
                          <a:effectLst/>
                          <a:cs typeface="B Nazanin" panose="00000400000000000000" pitchFamily="2" charset="-78"/>
                        </a:rPr>
                        <a:t>*</a:t>
                      </a:r>
                      <a:r>
                        <a:rPr lang="fa-IR" sz="1050" b="1" dirty="0">
                          <a:effectLst/>
                          <a:cs typeface="B Nazanin" panose="00000400000000000000" pitchFamily="2" charset="-78"/>
                        </a:rPr>
                        <a:t>ارزیابی</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2"/>
                  </a:ext>
                </a:extLst>
              </a:tr>
              <a:tr h="342597">
                <a:tc>
                  <a:txBody>
                    <a:bodyPr/>
                    <a:lstStyle/>
                    <a:p>
                      <a:pPr algn="ctr" rtl="1">
                        <a:lnSpc>
                          <a:spcPct val="115000"/>
                        </a:lnSpc>
                        <a:spcAft>
                          <a:spcPts val="0"/>
                        </a:spcAft>
                      </a:pPr>
                      <a:r>
                        <a:rPr lang="fa-IR" sz="1050" b="1">
                          <a:effectLst/>
                          <a:cs typeface="B Nazanin" panose="00000400000000000000" pitchFamily="2" charset="-78"/>
                        </a:rPr>
                        <a:t>مساحت  زیرزمین: ندارد</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ارتفاع زیرزمین: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قیمت هرمترمربع: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a:effectLst/>
                          <a:cs typeface="B Nazanin" panose="00000400000000000000" pitchFamily="2" charset="-78"/>
                        </a:rPr>
                        <a:t>قیمت کل: --</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extLst>
                  <a:ext uri="{0D108BD9-81ED-4DB2-BD59-A6C34878D82A}">
                    <a16:rowId xmlns:a16="http://schemas.microsoft.com/office/drawing/2014/main" val="10003"/>
                  </a:ext>
                </a:extLst>
              </a:tr>
              <a:tr h="376203">
                <a:tc>
                  <a:txBody>
                    <a:bodyPr/>
                    <a:lstStyle/>
                    <a:p>
                      <a:pPr algn="ctr" rtl="1">
                        <a:lnSpc>
                          <a:spcPct val="115000"/>
                        </a:lnSpc>
                        <a:spcAft>
                          <a:spcPts val="0"/>
                        </a:spcAft>
                      </a:pPr>
                      <a:r>
                        <a:rPr lang="fa-IR" sz="1050" b="1">
                          <a:effectLst/>
                          <a:cs typeface="B Nazanin" panose="00000400000000000000" pitchFamily="2" charset="-78"/>
                        </a:rPr>
                        <a:t>مساحت  همکف:     مترمربع</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ارتفاع همکف: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قیمت هرمترمربع:     ریال</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a:effectLst/>
                          <a:cs typeface="B Nazanin" panose="00000400000000000000" pitchFamily="2" charset="-78"/>
                        </a:rPr>
                        <a:t>قیمت کل:         ریال</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extLst>
                  <a:ext uri="{0D108BD9-81ED-4DB2-BD59-A6C34878D82A}">
                    <a16:rowId xmlns:a16="http://schemas.microsoft.com/office/drawing/2014/main" val="10004"/>
                  </a:ext>
                </a:extLst>
              </a:tr>
              <a:tr h="275093">
                <a:tc>
                  <a:txBody>
                    <a:bodyPr/>
                    <a:lstStyle/>
                    <a:p>
                      <a:pPr algn="ctr" rtl="1">
                        <a:lnSpc>
                          <a:spcPct val="115000"/>
                        </a:lnSpc>
                        <a:spcAft>
                          <a:spcPts val="0"/>
                        </a:spcAft>
                      </a:pPr>
                      <a:r>
                        <a:rPr lang="fa-IR" sz="1050" b="1" dirty="0">
                          <a:effectLst/>
                          <a:cs typeface="B Nazanin" panose="00000400000000000000" pitchFamily="2" charset="-78"/>
                        </a:rPr>
                        <a:t>مساحت نیم طبقه: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ارتفاع نیم طبقه: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قیمت هرمترمربع: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a:effectLst/>
                          <a:cs typeface="B Nazanin" panose="00000400000000000000" pitchFamily="2" charset="-78"/>
                        </a:rPr>
                        <a:t>قیمت کل: --</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extLst>
                  <a:ext uri="{0D108BD9-81ED-4DB2-BD59-A6C34878D82A}">
                    <a16:rowId xmlns:a16="http://schemas.microsoft.com/office/drawing/2014/main" val="10005"/>
                  </a:ext>
                </a:extLst>
              </a:tr>
              <a:tr h="283079">
                <a:tc>
                  <a:txBody>
                    <a:bodyPr/>
                    <a:lstStyle/>
                    <a:p>
                      <a:pPr algn="ctr" rtl="1">
                        <a:lnSpc>
                          <a:spcPct val="115000"/>
                        </a:lnSpc>
                        <a:spcAft>
                          <a:spcPts val="0"/>
                        </a:spcAft>
                      </a:pPr>
                      <a:r>
                        <a:rPr lang="fa-IR" sz="1050" b="1">
                          <a:effectLst/>
                          <a:cs typeface="B Nazanin" panose="00000400000000000000" pitchFamily="2" charset="-78"/>
                        </a:rPr>
                        <a:t>مساحت طبقه اول: --</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ارتفاع طبقه اول: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dirty="0">
                          <a:effectLst/>
                          <a:cs typeface="B Nazanin" panose="00000400000000000000" pitchFamily="2" charset="-78"/>
                        </a:rPr>
                        <a:t>قیمت هرمترمربع: --</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a:txBody>
                    <a:bodyPr/>
                    <a:lstStyle/>
                    <a:p>
                      <a:pPr algn="ctr" rtl="1">
                        <a:lnSpc>
                          <a:spcPct val="115000"/>
                        </a:lnSpc>
                        <a:spcAft>
                          <a:spcPts val="0"/>
                        </a:spcAft>
                      </a:pPr>
                      <a:r>
                        <a:rPr lang="fa-IR" sz="1050" b="1">
                          <a:effectLst/>
                          <a:cs typeface="B Nazanin" panose="00000400000000000000" pitchFamily="2" charset="-78"/>
                        </a:rPr>
                        <a:t>قیمت کل: --</a:t>
                      </a:r>
                      <a:endParaRPr lang="en-US" sz="1400" b="1">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extLst>
                  <a:ext uri="{0D108BD9-81ED-4DB2-BD59-A6C34878D82A}">
                    <a16:rowId xmlns:a16="http://schemas.microsoft.com/office/drawing/2014/main" val="10006"/>
                  </a:ext>
                </a:extLst>
              </a:tr>
              <a:tr h="293967">
                <a:tc gridSpan="4">
                  <a:txBody>
                    <a:bodyPr/>
                    <a:lstStyle/>
                    <a:p>
                      <a:pPr algn="ctr" rtl="1">
                        <a:lnSpc>
                          <a:spcPct val="115000"/>
                        </a:lnSpc>
                        <a:spcAft>
                          <a:spcPts val="0"/>
                        </a:spcAft>
                      </a:pPr>
                      <a:r>
                        <a:rPr lang="fa-IR" sz="1050" b="1" dirty="0">
                          <a:effectLst/>
                          <a:cs typeface="B Nazanin" panose="00000400000000000000" pitchFamily="2" charset="-78"/>
                        </a:rPr>
                        <a:t>قدمت بنا حدود  .......  سال و عمر باقیمانده بنا در صورت نگهداری و بهره برداری اصولی در شرایط متعارف حدود   .......   سال تخمین زده می شود.</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7"/>
                  </a:ext>
                </a:extLst>
              </a:tr>
              <a:tr h="217752">
                <a:tc gridSpan="4">
                  <a:txBody>
                    <a:bodyPr/>
                    <a:lstStyle/>
                    <a:p>
                      <a:pPr algn="ctr" rtl="1">
                        <a:lnSpc>
                          <a:spcPct val="115000"/>
                        </a:lnSpc>
                        <a:spcAft>
                          <a:spcPts val="0"/>
                        </a:spcAft>
                      </a:pPr>
                      <a:r>
                        <a:rPr lang="fa-IR" sz="1050" b="1" dirty="0">
                          <a:effectLst/>
                          <a:cs typeface="B Nazanin" panose="00000400000000000000" pitchFamily="2" charset="-78"/>
                        </a:rPr>
                        <a:t>نظریه کارشناسی*</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8"/>
                  </a:ext>
                </a:extLst>
              </a:tr>
              <a:tr h="217752">
                <a:tc gridSpan="4">
                  <a:txBody>
                    <a:bodyPr/>
                    <a:lstStyle/>
                    <a:p>
                      <a:pPr algn="ctr" rtl="1">
                        <a:lnSpc>
                          <a:spcPct val="115000"/>
                        </a:lnSpc>
                        <a:spcAft>
                          <a:spcPts val="0"/>
                        </a:spcAft>
                      </a:pPr>
                      <a:r>
                        <a:rPr lang="fa-IR" sz="1050" b="1" dirty="0">
                          <a:effectLst/>
                          <a:cs typeface="B Nazanin" panose="00000400000000000000" pitchFamily="2" charset="-78"/>
                        </a:rPr>
                        <a:t>ارزش کاربری تجاری (سرقفلی)          :                  ریال</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9"/>
                  </a:ext>
                </a:extLst>
              </a:tr>
              <a:tr h="272192">
                <a:tc gridSpan="4">
                  <a:txBody>
                    <a:bodyPr/>
                    <a:lstStyle/>
                    <a:p>
                      <a:pPr algn="ctr" rtl="1">
                        <a:lnSpc>
                          <a:spcPct val="115000"/>
                        </a:lnSpc>
                        <a:spcAft>
                          <a:spcPts val="0"/>
                        </a:spcAft>
                      </a:pPr>
                      <a:r>
                        <a:rPr lang="fa-IR" sz="1050" b="1" dirty="0">
                          <a:effectLst/>
                          <a:cs typeface="B Nazanin" panose="00000400000000000000" pitchFamily="2" charset="-78"/>
                        </a:rPr>
                        <a:t>ارزش سهم عرصه                                 :                ریال</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0"/>
                  </a:ext>
                </a:extLst>
              </a:tr>
              <a:tr h="272192">
                <a:tc gridSpan="4">
                  <a:txBody>
                    <a:bodyPr/>
                    <a:lstStyle/>
                    <a:p>
                      <a:pPr algn="ctr" rtl="1">
                        <a:lnSpc>
                          <a:spcPct val="115000"/>
                        </a:lnSpc>
                        <a:spcAft>
                          <a:spcPts val="0"/>
                        </a:spcAft>
                      </a:pPr>
                      <a:r>
                        <a:rPr lang="fa-IR" sz="1050" b="1" dirty="0">
                          <a:effectLst/>
                          <a:cs typeface="B Nazanin" panose="00000400000000000000" pitchFamily="2" charset="-78"/>
                        </a:rPr>
                        <a:t>ارزش اعیانی با توجه به قدمت            :                  ریال</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1"/>
                  </a:ext>
                </a:extLst>
              </a:tr>
              <a:tr h="297594">
                <a:tc gridSpan="4">
                  <a:txBody>
                    <a:bodyPr/>
                    <a:lstStyle/>
                    <a:p>
                      <a:pPr algn="ctr" rtl="1">
                        <a:lnSpc>
                          <a:spcPct val="115000"/>
                        </a:lnSpc>
                        <a:spcAft>
                          <a:spcPts val="0"/>
                        </a:spcAft>
                      </a:pPr>
                      <a:r>
                        <a:rPr lang="fa-IR" sz="1050" b="1" dirty="0">
                          <a:effectLst/>
                          <a:cs typeface="B Nazanin" panose="00000400000000000000" pitchFamily="2" charset="-78"/>
                        </a:rPr>
                        <a:t>ارزش انشعابات اختصاصی و مشترک :          ریال</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2"/>
                  </a:ext>
                </a:extLst>
              </a:tr>
              <a:tr h="482685">
                <a:tc gridSpan="4">
                  <a:txBody>
                    <a:bodyPr/>
                    <a:lstStyle/>
                    <a:p>
                      <a:pPr algn="ctr" rtl="1">
                        <a:lnSpc>
                          <a:spcPct val="115000"/>
                        </a:lnSpc>
                        <a:spcAft>
                          <a:spcPts val="0"/>
                        </a:spcAft>
                      </a:pPr>
                      <a:r>
                        <a:rPr lang="fa-IR" sz="1050" b="1" dirty="0">
                          <a:effectLst/>
                          <a:cs typeface="B Nazanin" panose="00000400000000000000" pitchFamily="2" charset="-78"/>
                        </a:rPr>
                        <a:t>با عنایت به موقعیت محل ، مساحت، کیفیت ساخت ، نوع کاربری(تجاری) و اوضاع و احوال روز ارزش ششدانگ مورد کارشناسی به پلاک ثبتی........ برابر مبلغ به عدد .......... ریال، به حروف (............. ) ریال  به شرح فوق  برآورد می گردد.</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3"/>
                  </a:ext>
                </a:extLst>
              </a:tr>
              <a:tr h="993679">
                <a:tc gridSpan="4">
                  <a:txBody>
                    <a:bodyPr/>
                    <a:lstStyle/>
                    <a:p>
                      <a:pPr algn="ctr" rtl="1">
                        <a:lnSpc>
                          <a:spcPct val="115000"/>
                        </a:lnSpc>
                        <a:spcAft>
                          <a:spcPts val="0"/>
                        </a:spcAft>
                      </a:pPr>
                      <a:r>
                        <a:rPr lang="fa-IR" sz="1050" b="1" dirty="0">
                          <a:effectLst/>
                          <a:cs typeface="B Nazanin" panose="00000400000000000000" pitchFamily="2" charset="-78"/>
                        </a:rPr>
                        <a:t>محل کروکی و عکس:</a:t>
                      </a:r>
                      <a:endParaRPr lang="en-US" sz="1400" b="1" dirty="0">
                        <a:effectLst/>
                        <a:latin typeface="Calibri" panose="020F0502020204030204" pitchFamily="34" charset="0"/>
                        <a:ea typeface="Calibri" panose="020F0502020204030204" pitchFamily="34" charset="0"/>
                        <a:cs typeface="B Nazanin" panose="00000400000000000000" pitchFamily="2" charset="-78"/>
                      </a:endParaRPr>
                    </a:p>
                  </a:txBody>
                  <a:tcPr marL="46906" marR="46906"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14"/>
                  </a:ext>
                </a:extLst>
              </a:tr>
            </a:tbl>
          </a:graphicData>
        </a:graphic>
      </p:graphicFrame>
      <p:pic>
        <p:nvPicPr>
          <p:cNvPr id="5" name="Picture 21" descr="IMG123922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467" y="1021874"/>
            <a:ext cx="1679677" cy="1072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260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629" y="1127051"/>
            <a:ext cx="8859332" cy="4347157"/>
          </a:xfrm>
        </p:spPr>
        <p:txBody>
          <a:bodyPr>
            <a:normAutofit/>
          </a:bodyPr>
          <a:lstStyle/>
          <a:p>
            <a:pPr marL="0" indent="0">
              <a:buNone/>
            </a:pPr>
            <a:r>
              <a:rPr lang="fa-IR" sz="3600" dirty="0">
                <a:solidFill>
                  <a:schemeClr val="tx1"/>
                </a:solidFill>
                <a:cs typeface="B Titr" panose="00000700000000000000" pitchFamily="2" charset="-78"/>
              </a:rPr>
              <a:t>15-اهم مـدارک  جهت ارزیـابی زمیـن</a:t>
            </a:r>
          </a:p>
          <a:p>
            <a:pPr marL="0" indent="0">
              <a:buNone/>
            </a:pPr>
            <a:endParaRPr lang="en-US" sz="3600" dirty="0">
              <a:solidFill>
                <a:schemeClr val="tx1"/>
              </a:solidFill>
              <a:cs typeface="B Titr" panose="00000700000000000000" pitchFamily="2" charset="-78"/>
            </a:endParaRPr>
          </a:p>
          <a:p>
            <a:pPr marL="0" indent="0">
              <a:buNone/>
            </a:pPr>
            <a:r>
              <a:rPr lang="fa-IR" sz="2800" b="1" dirty="0">
                <a:cs typeface="B Nazanin" panose="00000400000000000000" pitchFamily="2" charset="-78"/>
              </a:rPr>
              <a:t>- سند مالکیـت</a:t>
            </a:r>
            <a:endParaRPr lang="en-US" sz="2800" b="1" dirty="0">
              <a:cs typeface="B Nazanin" panose="00000400000000000000" pitchFamily="2" charset="-78"/>
            </a:endParaRPr>
          </a:p>
          <a:p>
            <a:pPr marL="0" indent="0" rtl="0">
              <a:buNone/>
            </a:pPr>
            <a:r>
              <a:rPr lang="fa-IR" sz="2800" b="1" dirty="0">
                <a:cs typeface="B Nazanin" panose="00000400000000000000" pitchFamily="2" charset="-78"/>
              </a:rPr>
              <a:t>- نقشـه هـوایی 1/2000(با جانمایی ملک توسط کارشناس ثبتی)</a:t>
            </a:r>
            <a:endParaRPr lang="en-US" sz="2800" b="1" dirty="0">
              <a:cs typeface="B Nazanin" panose="00000400000000000000" pitchFamily="2" charset="-78"/>
            </a:endParaRPr>
          </a:p>
          <a:p>
            <a:pPr marL="0" indent="0" rtl="0">
              <a:buNone/>
            </a:pPr>
            <a:r>
              <a:rPr lang="fa-IR" sz="2800" b="1" dirty="0">
                <a:cs typeface="B Nazanin" panose="00000400000000000000" pitchFamily="2" charset="-78"/>
              </a:rPr>
              <a:t>- رای کمیسیـون مـاده 12 نـوعیت زمین</a:t>
            </a:r>
            <a:endParaRPr lang="en-US" sz="2800" b="1" dirty="0">
              <a:cs typeface="B Nazanin" panose="00000400000000000000" pitchFamily="2" charset="-78"/>
            </a:endParaRPr>
          </a:p>
          <a:p>
            <a:pPr marL="0" indent="0" rtl="0">
              <a:buNone/>
            </a:pPr>
            <a:r>
              <a:rPr lang="fa-IR" sz="2800" b="1" dirty="0">
                <a:cs typeface="B Nazanin" panose="00000400000000000000" pitchFamily="2" charset="-78"/>
              </a:rPr>
              <a:t>- رای کمیسیـون مـاده 5  در بـاره کاربـری یا استعـلام طـرح تفصیلی</a:t>
            </a:r>
            <a:endParaRPr lang="en-US" sz="2800" b="1" dirty="0">
              <a:cs typeface="B Nazanin" panose="00000400000000000000" pitchFamily="2" charset="-78"/>
            </a:endParaRPr>
          </a:p>
          <a:p>
            <a:pPr marL="0" indent="0" rtl="0">
              <a:buNone/>
            </a:pPr>
            <a:r>
              <a:rPr lang="fa-IR" sz="2800" b="1" dirty="0">
                <a:cs typeface="B Nazanin" panose="00000400000000000000" pitchFamily="2" charset="-78"/>
              </a:rPr>
              <a:t>- بنچـاق (سنـد قطعـی غیـر منقـول)</a:t>
            </a:r>
            <a:endParaRPr lang="en-US" sz="2800" b="1"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8708388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428"/>
            <a:ext cx="8596668" cy="6634715"/>
          </a:xfrm>
        </p:spPr>
        <p:txBody>
          <a:bodyPr>
            <a:normAutofit/>
          </a:bodyPr>
          <a:lstStyle/>
          <a:p>
            <a:pPr marL="0" indent="0">
              <a:buNone/>
            </a:pPr>
            <a:r>
              <a:rPr lang="fa-IR" sz="3200" b="1" dirty="0">
                <a:cs typeface="B Titr" panose="00000700000000000000" pitchFamily="2" charset="-78"/>
              </a:rPr>
              <a:t> </a:t>
            </a:r>
            <a:endParaRPr lang="en-US" sz="3200" dirty="0">
              <a:cs typeface="B Titr" panose="00000700000000000000" pitchFamily="2" charset="-78"/>
            </a:endParaRPr>
          </a:p>
          <a:p>
            <a:pPr marL="0" indent="0">
              <a:buNone/>
            </a:pPr>
            <a:r>
              <a:rPr lang="fa-IR" sz="3200" b="1" dirty="0">
                <a:cs typeface="B Titr" panose="00000700000000000000" pitchFamily="2" charset="-78"/>
              </a:rPr>
              <a:t> </a:t>
            </a:r>
            <a:endParaRPr lang="en-US" sz="3200" dirty="0">
              <a:cs typeface="B Titr" panose="00000700000000000000" pitchFamily="2" charset="-78"/>
            </a:endParaRPr>
          </a:p>
          <a:p>
            <a:pPr marL="0" indent="0">
              <a:buNone/>
            </a:pPr>
            <a:endParaRPr lang="fa-IR" sz="3200" dirty="0">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996391692"/>
              </p:ext>
            </p:extLst>
          </p:nvPr>
        </p:nvGraphicFramePr>
        <p:xfrm>
          <a:off x="3944681" y="42526"/>
          <a:ext cx="7899997" cy="6801063"/>
        </p:xfrm>
        <a:graphic>
          <a:graphicData uri="http://schemas.openxmlformats.org/drawingml/2006/table">
            <a:tbl>
              <a:tblPr rtl="1" firstRow="1" firstCol="1" bandRow="1">
                <a:tableStyleId>{5940675A-B579-460E-94D1-54222C63F5DA}</a:tableStyleId>
              </a:tblPr>
              <a:tblGrid>
                <a:gridCol w="1491983">
                  <a:extLst>
                    <a:ext uri="{9D8B030D-6E8A-4147-A177-3AD203B41FA5}">
                      <a16:colId xmlns:a16="http://schemas.microsoft.com/office/drawing/2014/main" val="20000"/>
                    </a:ext>
                  </a:extLst>
                </a:gridCol>
                <a:gridCol w="504482">
                  <a:extLst>
                    <a:ext uri="{9D8B030D-6E8A-4147-A177-3AD203B41FA5}">
                      <a16:colId xmlns:a16="http://schemas.microsoft.com/office/drawing/2014/main" val="20001"/>
                    </a:ext>
                  </a:extLst>
                </a:gridCol>
                <a:gridCol w="606710">
                  <a:extLst>
                    <a:ext uri="{9D8B030D-6E8A-4147-A177-3AD203B41FA5}">
                      <a16:colId xmlns:a16="http://schemas.microsoft.com/office/drawing/2014/main" val="20002"/>
                    </a:ext>
                  </a:extLst>
                </a:gridCol>
                <a:gridCol w="1733234">
                  <a:extLst>
                    <a:ext uri="{9D8B030D-6E8A-4147-A177-3AD203B41FA5}">
                      <a16:colId xmlns:a16="http://schemas.microsoft.com/office/drawing/2014/main" val="20003"/>
                    </a:ext>
                  </a:extLst>
                </a:gridCol>
                <a:gridCol w="547017">
                  <a:extLst>
                    <a:ext uri="{9D8B030D-6E8A-4147-A177-3AD203B41FA5}">
                      <a16:colId xmlns:a16="http://schemas.microsoft.com/office/drawing/2014/main" val="20004"/>
                    </a:ext>
                  </a:extLst>
                </a:gridCol>
                <a:gridCol w="462921">
                  <a:extLst>
                    <a:ext uri="{9D8B030D-6E8A-4147-A177-3AD203B41FA5}">
                      <a16:colId xmlns:a16="http://schemas.microsoft.com/office/drawing/2014/main" val="20005"/>
                    </a:ext>
                  </a:extLst>
                </a:gridCol>
                <a:gridCol w="1512481">
                  <a:extLst>
                    <a:ext uri="{9D8B030D-6E8A-4147-A177-3AD203B41FA5}">
                      <a16:colId xmlns:a16="http://schemas.microsoft.com/office/drawing/2014/main" val="20006"/>
                    </a:ext>
                  </a:extLst>
                </a:gridCol>
                <a:gridCol w="504482">
                  <a:extLst>
                    <a:ext uri="{9D8B030D-6E8A-4147-A177-3AD203B41FA5}">
                      <a16:colId xmlns:a16="http://schemas.microsoft.com/office/drawing/2014/main" val="20007"/>
                    </a:ext>
                  </a:extLst>
                </a:gridCol>
                <a:gridCol w="536687">
                  <a:extLst>
                    <a:ext uri="{9D8B030D-6E8A-4147-A177-3AD203B41FA5}">
                      <a16:colId xmlns:a16="http://schemas.microsoft.com/office/drawing/2014/main" val="20008"/>
                    </a:ext>
                  </a:extLst>
                </a:gridCol>
              </a:tblGrid>
              <a:tr h="269788">
                <a:tc rowSpan="2">
                  <a:txBody>
                    <a:bodyPr/>
                    <a:lstStyle/>
                    <a:p>
                      <a:pPr algn="ctr" rtl="1">
                        <a:lnSpc>
                          <a:spcPct val="115000"/>
                        </a:lnSpc>
                        <a:spcAft>
                          <a:spcPts val="0"/>
                        </a:spcAft>
                      </a:pPr>
                      <a:r>
                        <a:rPr lang="fa-IR" sz="1000" dirty="0">
                          <a:effectLst/>
                          <a:cs typeface="B Titr" panose="00000700000000000000" pitchFamily="2" charset="-78"/>
                        </a:rPr>
                        <a:t> </a:t>
                      </a:r>
                      <a:endParaRPr lang="en-US" sz="1100" dirty="0">
                        <a:effectLst/>
                        <a:cs typeface="B Titr" panose="00000700000000000000" pitchFamily="2" charset="-78"/>
                      </a:endParaRPr>
                    </a:p>
                    <a:p>
                      <a:pPr algn="ctr" rtl="1">
                        <a:lnSpc>
                          <a:spcPct val="115000"/>
                        </a:lnSpc>
                        <a:spcAft>
                          <a:spcPts val="0"/>
                        </a:spcAft>
                      </a:pPr>
                      <a:r>
                        <a:rPr lang="fa-IR" sz="1800" dirty="0">
                          <a:effectLst/>
                          <a:cs typeface="B Titr" panose="00000700000000000000" pitchFamily="2" charset="-78"/>
                        </a:rPr>
                        <a:t>موضـوع</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gridSpan="2">
                  <a:txBody>
                    <a:bodyPr/>
                    <a:lstStyle/>
                    <a:p>
                      <a:pPr algn="ctr" rtl="1">
                        <a:lnSpc>
                          <a:spcPct val="115000"/>
                        </a:lnSpc>
                        <a:spcAft>
                          <a:spcPts val="0"/>
                        </a:spcAft>
                        <a:tabLst>
                          <a:tab pos="309245" algn="l"/>
                          <a:tab pos="522605" algn="ctr"/>
                        </a:tabLst>
                      </a:pPr>
                      <a:r>
                        <a:rPr lang="fa-IR" sz="1400" dirty="0">
                          <a:effectLst/>
                          <a:cs typeface="B Titr" panose="00000700000000000000" pitchFamily="2" charset="-78"/>
                        </a:rPr>
                        <a:t>تـاثیر</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hMerge="1">
                  <a:txBody>
                    <a:bodyPr/>
                    <a:lstStyle/>
                    <a:p>
                      <a:pPr rtl="1"/>
                      <a:endParaRPr lang="fa-IR"/>
                    </a:p>
                  </a:txBody>
                  <a:tcPr/>
                </a:tc>
                <a:tc rowSpan="2">
                  <a:txBody>
                    <a:bodyPr/>
                    <a:lstStyle/>
                    <a:p>
                      <a:pPr algn="ctr" rtl="1">
                        <a:lnSpc>
                          <a:spcPct val="115000"/>
                        </a:lnSpc>
                        <a:spcAft>
                          <a:spcPts val="0"/>
                        </a:spcAft>
                      </a:pPr>
                      <a:r>
                        <a:rPr lang="fa-IR" sz="1000" dirty="0">
                          <a:effectLst/>
                          <a:cs typeface="B Titr" panose="00000700000000000000" pitchFamily="2" charset="-78"/>
                        </a:rPr>
                        <a:t> </a:t>
                      </a:r>
                      <a:endParaRPr lang="en-US" sz="1100" dirty="0">
                        <a:effectLst/>
                        <a:cs typeface="B Titr" panose="00000700000000000000" pitchFamily="2" charset="-78"/>
                      </a:endParaRPr>
                    </a:p>
                    <a:p>
                      <a:pPr algn="ctr" rtl="1">
                        <a:lnSpc>
                          <a:spcPct val="115000"/>
                        </a:lnSpc>
                        <a:spcAft>
                          <a:spcPts val="0"/>
                        </a:spcAft>
                      </a:pPr>
                      <a:r>
                        <a:rPr lang="fa-IR" sz="1800" dirty="0">
                          <a:effectLst/>
                          <a:cs typeface="B Titr" panose="00000700000000000000" pitchFamily="2" charset="-78"/>
                        </a:rPr>
                        <a:t>موضـوع</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gridSpan="2">
                  <a:txBody>
                    <a:bodyPr/>
                    <a:lstStyle/>
                    <a:p>
                      <a:pPr algn="ctr" rtl="1">
                        <a:lnSpc>
                          <a:spcPct val="115000"/>
                        </a:lnSpc>
                        <a:spcAft>
                          <a:spcPts val="0"/>
                        </a:spcAft>
                      </a:pPr>
                      <a:r>
                        <a:rPr lang="fa-IR" sz="1400" dirty="0">
                          <a:effectLst/>
                          <a:cs typeface="B Titr" panose="00000700000000000000" pitchFamily="2" charset="-78"/>
                        </a:rPr>
                        <a:t>تـاثیر</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hMerge="1">
                  <a:txBody>
                    <a:bodyPr/>
                    <a:lstStyle/>
                    <a:p>
                      <a:pPr rtl="1"/>
                      <a:endParaRPr lang="fa-IR"/>
                    </a:p>
                  </a:txBody>
                  <a:tcPr/>
                </a:tc>
                <a:tc rowSpan="2">
                  <a:txBody>
                    <a:bodyPr/>
                    <a:lstStyle/>
                    <a:p>
                      <a:pPr algn="ctr" rtl="1">
                        <a:lnSpc>
                          <a:spcPct val="115000"/>
                        </a:lnSpc>
                        <a:spcAft>
                          <a:spcPts val="0"/>
                        </a:spcAft>
                      </a:pPr>
                      <a:r>
                        <a:rPr lang="fa-IR" sz="1800" dirty="0">
                          <a:effectLst/>
                          <a:cs typeface="B Titr" panose="00000700000000000000" pitchFamily="2" charset="-78"/>
                        </a:rPr>
                        <a:t> </a:t>
                      </a:r>
                      <a:endParaRPr lang="en-US" sz="2400" dirty="0">
                        <a:effectLst/>
                        <a:cs typeface="B Titr" panose="00000700000000000000" pitchFamily="2" charset="-78"/>
                      </a:endParaRPr>
                    </a:p>
                    <a:p>
                      <a:pPr algn="ctr" rtl="1">
                        <a:lnSpc>
                          <a:spcPct val="115000"/>
                        </a:lnSpc>
                        <a:spcAft>
                          <a:spcPts val="0"/>
                        </a:spcAft>
                      </a:pPr>
                      <a:r>
                        <a:rPr lang="fa-IR" sz="1800" dirty="0">
                          <a:effectLst/>
                          <a:cs typeface="B Titr" panose="00000700000000000000" pitchFamily="2" charset="-78"/>
                        </a:rPr>
                        <a:t>موضـوع</a:t>
                      </a:r>
                      <a:endParaRPr lang="en-US" sz="24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gridSpan="2">
                  <a:txBody>
                    <a:bodyPr/>
                    <a:lstStyle/>
                    <a:p>
                      <a:pPr algn="ctr" rtl="1">
                        <a:lnSpc>
                          <a:spcPct val="115000"/>
                        </a:lnSpc>
                        <a:spcAft>
                          <a:spcPts val="0"/>
                        </a:spcAft>
                      </a:pPr>
                      <a:r>
                        <a:rPr lang="fa-IR" sz="1600" dirty="0">
                          <a:effectLst/>
                          <a:cs typeface="B Titr" panose="00000700000000000000" pitchFamily="2" charset="-78"/>
                        </a:rPr>
                        <a:t>تـاثیر</a:t>
                      </a:r>
                      <a:endParaRPr lang="en-US" sz="20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hMerge="1">
                  <a:txBody>
                    <a:bodyPr/>
                    <a:lstStyle/>
                    <a:p>
                      <a:pPr rtl="1"/>
                      <a:endParaRPr lang="fa-IR"/>
                    </a:p>
                  </a:txBody>
                  <a:tcPr/>
                </a:tc>
                <a:extLst>
                  <a:ext uri="{0D108BD9-81ED-4DB2-BD59-A6C34878D82A}">
                    <a16:rowId xmlns:a16="http://schemas.microsoft.com/office/drawing/2014/main" val="10000"/>
                  </a:ext>
                </a:extLst>
              </a:tr>
              <a:tr h="409216">
                <a:tc vMerge="1">
                  <a:txBody>
                    <a:bodyPr/>
                    <a:lstStyle/>
                    <a:p>
                      <a:pPr rtl="1"/>
                      <a:endParaRPr lang="fa-IR"/>
                    </a:p>
                  </a:txBody>
                  <a:tcPr/>
                </a:tc>
                <a:tc>
                  <a:txBody>
                    <a:bodyPr/>
                    <a:lstStyle/>
                    <a:p>
                      <a:pPr algn="ctr" rtl="1">
                        <a:lnSpc>
                          <a:spcPct val="115000"/>
                        </a:lnSpc>
                        <a:spcAft>
                          <a:spcPts val="0"/>
                        </a:spcAft>
                      </a:pPr>
                      <a:r>
                        <a:rPr lang="fa-IR" sz="1000" dirty="0">
                          <a:effectLst/>
                          <a:cs typeface="B Titr" panose="00000700000000000000" pitchFamily="2" charset="-78"/>
                        </a:rPr>
                        <a:t>مثبت یا منفی</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a:txBody>
                    <a:bodyPr/>
                    <a:lstStyle/>
                    <a:p>
                      <a:pPr algn="ctr" rtl="1">
                        <a:lnSpc>
                          <a:spcPct val="115000"/>
                        </a:lnSpc>
                        <a:spcAft>
                          <a:spcPts val="0"/>
                        </a:spcAft>
                      </a:pPr>
                      <a:r>
                        <a:rPr lang="fa-IR" sz="1000" dirty="0">
                          <a:effectLst/>
                          <a:cs typeface="B Titr" panose="00000700000000000000" pitchFamily="2" charset="-78"/>
                        </a:rPr>
                        <a:t>امتیاز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vMerge="1">
                  <a:txBody>
                    <a:bodyPr/>
                    <a:lstStyle/>
                    <a:p>
                      <a:pPr rtl="1"/>
                      <a:endParaRPr lang="fa-IR"/>
                    </a:p>
                  </a:txBody>
                  <a:tcPr/>
                </a:tc>
                <a:tc>
                  <a:txBody>
                    <a:bodyPr/>
                    <a:lstStyle/>
                    <a:p>
                      <a:pPr algn="ctr" rtl="1">
                        <a:lnSpc>
                          <a:spcPct val="115000"/>
                        </a:lnSpc>
                        <a:spcAft>
                          <a:spcPts val="0"/>
                        </a:spcAft>
                      </a:pPr>
                      <a:r>
                        <a:rPr lang="fa-IR" sz="1000" dirty="0">
                          <a:effectLst/>
                          <a:cs typeface="B Titr" panose="00000700000000000000" pitchFamily="2" charset="-78"/>
                        </a:rPr>
                        <a:t>مثبت یا منفی</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a:txBody>
                    <a:bodyPr/>
                    <a:lstStyle/>
                    <a:p>
                      <a:pPr algn="ctr" rtl="1">
                        <a:lnSpc>
                          <a:spcPct val="115000"/>
                        </a:lnSpc>
                        <a:spcAft>
                          <a:spcPts val="0"/>
                        </a:spcAft>
                      </a:pPr>
                      <a:r>
                        <a:rPr lang="fa-IR" sz="1000" dirty="0">
                          <a:effectLst/>
                          <a:cs typeface="B Titr" panose="00000700000000000000" pitchFamily="2" charset="-78"/>
                        </a:rPr>
                        <a:t>امتیاز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vMerge="1">
                  <a:txBody>
                    <a:bodyPr/>
                    <a:lstStyle/>
                    <a:p>
                      <a:pPr rtl="1"/>
                      <a:endParaRPr lang="fa-IR"/>
                    </a:p>
                  </a:txBody>
                  <a:tcPr/>
                </a:tc>
                <a:tc>
                  <a:txBody>
                    <a:bodyPr/>
                    <a:lstStyle/>
                    <a:p>
                      <a:pPr algn="ctr" rtl="1">
                        <a:lnSpc>
                          <a:spcPct val="115000"/>
                        </a:lnSpc>
                        <a:spcAft>
                          <a:spcPts val="0"/>
                        </a:spcAft>
                      </a:pPr>
                      <a:r>
                        <a:rPr lang="fa-IR" sz="1000" dirty="0">
                          <a:effectLst/>
                          <a:cs typeface="B Titr" panose="00000700000000000000" pitchFamily="2" charset="-78"/>
                        </a:rPr>
                        <a:t>مثبت یا منفی</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tc>
                  <a:txBody>
                    <a:bodyPr/>
                    <a:lstStyle/>
                    <a:p>
                      <a:pPr algn="ctr" rtl="1">
                        <a:lnSpc>
                          <a:spcPct val="115000"/>
                        </a:lnSpc>
                        <a:spcAft>
                          <a:spcPts val="0"/>
                        </a:spcAft>
                      </a:pPr>
                      <a:r>
                        <a:rPr lang="fa-IR" sz="1000" dirty="0">
                          <a:effectLst/>
                          <a:cs typeface="B Titr" panose="00000700000000000000" pitchFamily="2" charset="-78"/>
                        </a:rPr>
                        <a:t>امتیاز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nchor="ctr"/>
                </a:tc>
                <a:extLst>
                  <a:ext uri="{0D108BD9-81ED-4DB2-BD59-A6C34878D82A}">
                    <a16:rowId xmlns:a16="http://schemas.microsoft.com/office/drawing/2014/main" val="10001"/>
                  </a:ext>
                </a:extLst>
              </a:tr>
              <a:tr h="5901610">
                <a:tc>
                  <a:txBody>
                    <a:bodyPr/>
                    <a:lstStyle/>
                    <a:p>
                      <a:pPr algn="r" rtl="1">
                        <a:lnSpc>
                          <a:spcPct val="115000"/>
                        </a:lnSpc>
                        <a:spcAft>
                          <a:spcPts val="0"/>
                        </a:spcAft>
                      </a:pPr>
                      <a:r>
                        <a:rPr lang="fa-IR" sz="1300" b="1" dirty="0">
                          <a:effectLst/>
                          <a:cs typeface="B Titr" panose="00000700000000000000" pitchFamily="2" charset="-78"/>
                        </a:rPr>
                        <a:t>سند عادی </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حکم دادگاه </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ملک توقیفی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ملک مصادره ای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خانه های خالی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فاقد اجاره نامه </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تصرف عدوانی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توافق شفاهی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دلایل خاص</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نوع مالکیت</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وقفی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دولتی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ارگان ها</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مشاع</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نوع کاربری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اداری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تجاری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آموزشی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 بهداشتی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صنعتی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پارکینگ</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انبار </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مجتمع</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ورزشی</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استخرشنا - حمام</a:t>
                      </a:r>
                      <a:endParaRPr lang="en-US" sz="1300" b="1" dirty="0">
                        <a:effectLst/>
                        <a:cs typeface="B Titr" panose="00000700000000000000" pitchFamily="2" charset="-78"/>
                      </a:endParaRPr>
                    </a:p>
                    <a:p>
                      <a:pPr algn="r" rtl="1">
                        <a:lnSpc>
                          <a:spcPct val="115000"/>
                        </a:lnSpc>
                        <a:spcAft>
                          <a:spcPts val="0"/>
                        </a:spcAft>
                      </a:pPr>
                      <a:r>
                        <a:rPr lang="fa-IR" sz="1300" b="1" dirty="0">
                          <a:effectLst/>
                          <a:cs typeface="B Titr" panose="00000700000000000000" pitchFamily="2" charset="-78"/>
                        </a:rPr>
                        <a:t>- سونا</a:t>
                      </a:r>
                      <a:endParaRPr lang="en-US" sz="1300" b="1" dirty="0">
                        <a:effectLst/>
                        <a:cs typeface="B Titr" panose="00000700000000000000" pitchFamily="2" charset="-78"/>
                      </a:endParaRPr>
                    </a:p>
                    <a:p>
                      <a:pPr algn="ctr" rtl="1">
                        <a:lnSpc>
                          <a:spcPct val="115000"/>
                        </a:lnSpc>
                        <a:spcAft>
                          <a:spcPts val="0"/>
                        </a:spcAft>
                      </a:pPr>
                      <a:r>
                        <a:rPr lang="fa-IR" sz="1200" dirty="0">
                          <a:effectLst/>
                          <a:cs typeface="B Titr" panose="00000700000000000000" pitchFamily="2" charset="-78"/>
                        </a:rPr>
                        <a:t> </a:t>
                      </a:r>
                      <a:endParaRPr lang="en-US" sz="1600" dirty="0">
                        <a:effectLst/>
                        <a:latin typeface="Calibri" panose="020F0502020204030204" pitchFamily="34" charset="0"/>
                        <a:ea typeface="Calibri" panose="020F0502020204030204" pitchFamily="34" charset="0"/>
                        <a:cs typeface="B Titr" panose="00000700000000000000" pitchFamily="2" charset="-78"/>
                      </a:endParaRPr>
                    </a:p>
                  </a:txBody>
                  <a:tcPr marL="57605" marR="57605" marT="0" marB="0"/>
                </a:tc>
                <a:tc>
                  <a:txBody>
                    <a:bodyPr/>
                    <a:lstStyle/>
                    <a:p>
                      <a:pPr algn="ctr" rtl="1">
                        <a:lnSpc>
                          <a:spcPct val="115000"/>
                        </a:lnSpc>
                        <a:spcAft>
                          <a:spcPts val="0"/>
                        </a:spcAft>
                      </a:pPr>
                      <a:r>
                        <a:rPr lang="fa-IR" sz="1050">
                          <a:effectLst/>
                          <a:cs typeface="B Nazanin" panose="00000400000000000000" pitchFamily="2" charset="-78"/>
                        </a:rPr>
                        <a:t> </a:t>
                      </a:r>
                      <a:endParaRPr lang="en-US" sz="120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ctr" rtl="1">
                        <a:lnSpc>
                          <a:spcPct val="115000"/>
                        </a:lnSpc>
                        <a:spcAft>
                          <a:spcPts val="0"/>
                        </a:spcAft>
                      </a:pPr>
                      <a:r>
                        <a:rPr lang="fa-IR" sz="1050" dirty="0">
                          <a:effectLst/>
                          <a:cs typeface="B Nazanin" panose="00000400000000000000" pitchFamily="2" charset="-78"/>
                        </a:rPr>
                        <a:t> </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r" rtl="1">
                        <a:lnSpc>
                          <a:spcPct val="115000"/>
                        </a:lnSpc>
                        <a:spcAft>
                          <a:spcPts val="0"/>
                        </a:spcAft>
                      </a:pPr>
                      <a:r>
                        <a:rPr lang="fa-IR" sz="1200" dirty="0">
                          <a:effectLst/>
                          <a:cs typeface="B Titr" panose="00000700000000000000" pitchFamily="2" charset="-78"/>
                        </a:rPr>
                        <a:t>قدمت بنا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صفر تا ۵ سال</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(جديد الاحداث)</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۶تا ۳۰ سال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بیش از ۳۰ سال (کلنگی)</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کیفیت</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مرغوب</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 معمولی</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 نامرغوب مساحت</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زیاد(بزرگ)</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متوسط</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کم</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میزان اجاره اولیه</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زیاد</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متوسط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کم</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سابقه استیجاری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تا ۳ سال - ۳ تا ۱۰ سال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بیش از ۱۰ سال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ودیعه (مسکونی) - پرداخت شده است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پرداخت نشده است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سرقفلی(تجاری-اداری)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پرداخت شده است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پرداخت نشده است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نگهداری ملک</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 خوب </a:t>
                      </a:r>
                      <a:endParaRPr lang="en-US" sz="1600" dirty="0">
                        <a:effectLst/>
                        <a:cs typeface="B Titr" panose="00000700000000000000" pitchFamily="2" charset="-78"/>
                      </a:endParaRPr>
                    </a:p>
                    <a:p>
                      <a:pPr algn="r" rtl="1">
                        <a:lnSpc>
                          <a:spcPct val="115000"/>
                        </a:lnSpc>
                        <a:spcAft>
                          <a:spcPts val="0"/>
                        </a:spcAft>
                      </a:pPr>
                      <a:r>
                        <a:rPr lang="fa-IR" sz="1200" dirty="0">
                          <a:effectLst/>
                          <a:cs typeface="B Titr" panose="00000700000000000000" pitchFamily="2" charset="-78"/>
                        </a:rPr>
                        <a:t>- متوسط</a:t>
                      </a:r>
                      <a:endParaRPr lang="en-US" sz="1600" dirty="0">
                        <a:effectLst/>
                        <a:cs typeface="B Titr" panose="00000700000000000000" pitchFamily="2" charset="-78"/>
                      </a:endParaRPr>
                    </a:p>
                    <a:p>
                      <a:pPr algn="ctr" rtl="1">
                        <a:lnSpc>
                          <a:spcPct val="115000"/>
                        </a:lnSpc>
                        <a:spcAft>
                          <a:spcPts val="0"/>
                        </a:spcAft>
                      </a:pPr>
                      <a:r>
                        <a:rPr lang="fa-IR" sz="1050" dirty="0">
                          <a:effectLst/>
                          <a:cs typeface="B Nazanin" panose="00000400000000000000" pitchFamily="2" charset="-78"/>
                        </a:rPr>
                        <a:t> </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ctr" rtl="1">
                        <a:lnSpc>
                          <a:spcPct val="115000"/>
                        </a:lnSpc>
                        <a:spcAft>
                          <a:spcPts val="0"/>
                        </a:spcAft>
                      </a:pPr>
                      <a:r>
                        <a:rPr lang="fa-IR" sz="1050">
                          <a:effectLst/>
                          <a:cs typeface="B Nazanin" panose="00000400000000000000" pitchFamily="2" charset="-78"/>
                        </a:rPr>
                        <a:t> </a:t>
                      </a:r>
                      <a:endParaRPr lang="en-US" sz="120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ctr" rtl="1">
                        <a:lnSpc>
                          <a:spcPct val="115000"/>
                        </a:lnSpc>
                        <a:spcAft>
                          <a:spcPts val="0"/>
                        </a:spcAft>
                      </a:pPr>
                      <a:r>
                        <a:rPr lang="fa-IR" sz="1050">
                          <a:effectLst/>
                          <a:cs typeface="B Nazanin" panose="00000400000000000000" pitchFamily="2" charset="-78"/>
                        </a:rPr>
                        <a:t> </a:t>
                      </a:r>
                      <a:endParaRPr lang="en-US" sz="120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r" rtl="1">
                        <a:lnSpc>
                          <a:spcPct val="115000"/>
                        </a:lnSpc>
                        <a:spcAft>
                          <a:spcPts val="0"/>
                        </a:spcAft>
                      </a:pPr>
                      <a:r>
                        <a:rPr lang="fa-IR" sz="1200" b="0" dirty="0">
                          <a:effectLst/>
                          <a:cs typeface="B Titr" panose="00000700000000000000" pitchFamily="2" charset="-78"/>
                        </a:rPr>
                        <a:t>میزان تورم در سال های مختلف امتیازاتی که مستأجر برای ملک ایجاد نموده</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اب</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برق</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گاز</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تلفن</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تزئینات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رونق کسب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پررونق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متوسط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کم رونق  مطالب احساسی و یا عاطفی</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 غنی بودن مستأجر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مستضعف بودن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مستأجر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و غیره</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طبقه محل و نوع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آپارتمان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همکف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تا ۳ طبقه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از ۴ به بالا با</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آسانسور</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آپارتمان</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طبقه</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بدون آسانسور </a:t>
                      </a:r>
                      <a:endParaRPr lang="en-US" sz="1600" b="0" dirty="0">
                        <a:effectLst/>
                        <a:cs typeface="B Titr" panose="00000700000000000000" pitchFamily="2" charset="-78"/>
                      </a:endParaRPr>
                    </a:p>
                    <a:p>
                      <a:pPr algn="r" rtl="1">
                        <a:lnSpc>
                          <a:spcPct val="115000"/>
                        </a:lnSpc>
                        <a:spcAft>
                          <a:spcPts val="0"/>
                        </a:spcAft>
                      </a:pPr>
                      <a:r>
                        <a:rPr lang="fa-IR" sz="1200" b="0" dirty="0">
                          <a:effectLst/>
                          <a:cs typeface="B Titr" panose="00000700000000000000" pitchFamily="2" charset="-78"/>
                        </a:rPr>
                        <a:t>- زیر زمین یا نور بد</a:t>
                      </a:r>
                      <a:endParaRPr lang="en-US" sz="1600" b="0" dirty="0">
                        <a:effectLst/>
                        <a:cs typeface="B Titr" panose="00000700000000000000" pitchFamily="2" charset="-78"/>
                      </a:endParaRPr>
                    </a:p>
                    <a:p>
                      <a:pPr algn="ctr" rtl="1">
                        <a:lnSpc>
                          <a:spcPct val="115000"/>
                        </a:lnSpc>
                        <a:spcAft>
                          <a:spcPts val="0"/>
                        </a:spcAft>
                      </a:pPr>
                      <a:r>
                        <a:rPr lang="fa-IR" sz="1050" dirty="0">
                          <a:effectLst/>
                          <a:cs typeface="B Nazanin" panose="00000400000000000000" pitchFamily="2" charset="-78"/>
                        </a:rPr>
                        <a:t> </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ctr" rtl="1">
                        <a:lnSpc>
                          <a:spcPct val="115000"/>
                        </a:lnSpc>
                        <a:spcAft>
                          <a:spcPts val="0"/>
                        </a:spcAft>
                      </a:pPr>
                      <a:r>
                        <a:rPr lang="fa-IR" sz="1050">
                          <a:effectLst/>
                          <a:cs typeface="B Nazanin" panose="00000400000000000000" pitchFamily="2" charset="-78"/>
                        </a:rPr>
                        <a:t> </a:t>
                      </a:r>
                      <a:endParaRPr lang="en-US" sz="120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tc>
                  <a:txBody>
                    <a:bodyPr/>
                    <a:lstStyle/>
                    <a:p>
                      <a:pPr algn="ctr" rtl="1">
                        <a:lnSpc>
                          <a:spcPct val="115000"/>
                        </a:lnSpc>
                        <a:spcAft>
                          <a:spcPts val="0"/>
                        </a:spcAft>
                      </a:pPr>
                      <a:r>
                        <a:rPr lang="fa-IR" sz="1050" dirty="0">
                          <a:effectLst/>
                          <a:cs typeface="B Nazanin" panose="00000400000000000000" pitchFamily="2" charset="-78"/>
                        </a:rPr>
                        <a:t> </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a:txBody>
                  <a:tcPr marL="57605" marR="57605" marT="0" marB="0"/>
                </a:tc>
                <a:extLst>
                  <a:ext uri="{0D108BD9-81ED-4DB2-BD59-A6C34878D82A}">
                    <a16:rowId xmlns:a16="http://schemas.microsoft.com/office/drawing/2014/main" val="10002"/>
                  </a:ext>
                </a:extLst>
              </a:tr>
            </a:tbl>
          </a:graphicData>
        </a:graphic>
      </p:graphicFrame>
      <p:sp>
        <p:nvSpPr>
          <p:cNvPr id="5" name="TextBox 4"/>
          <p:cNvSpPr txBox="1"/>
          <p:nvPr/>
        </p:nvSpPr>
        <p:spPr>
          <a:xfrm>
            <a:off x="-60960" y="214211"/>
            <a:ext cx="3944679" cy="4431983"/>
          </a:xfrm>
          <a:prstGeom prst="rect">
            <a:avLst/>
          </a:prstGeom>
          <a:noFill/>
        </p:spPr>
        <p:txBody>
          <a:bodyPr wrap="square" rtlCol="1">
            <a:spAutoFit/>
          </a:bodyPr>
          <a:lstStyle/>
          <a:p>
            <a:pPr algn="ctr"/>
            <a:endParaRPr lang="fa-IR" sz="36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algn="ctr"/>
            <a:endParaRPr lang="fa-IR" sz="36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algn="ctr"/>
            <a:endParaRPr lang="fa-IR" sz="3600"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cs typeface="B Titr" panose="00000700000000000000" pitchFamily="2" charset="-78"/>
            </a:endParaRPr>
          </a:p>
          <a:p>
            <a:pPr algn="ctr"/>
            <a:r>
              <a:rPr lang="fa-IR" sz="4000" dirty="0">
                <a:cs typeface="B Titr" panose="00000700000000000000" pitchFamily="2" charset="-78"/>
              </a:rPr>
              <a:t>جدول خلاصه عوامل مهم در ارزیابی املاک</a:t>
            </a:r>
            <a:endParaRPr lang="en-US" sz="4000" dirty="0">
              <a:cs typeface="B Titr" panose="00000700000000000000" pitchFamily="2" charset="-78"/>
            </a:endParaRPr>
          </a:p>
          <a:p>
            <a:endParaRPr lang="fa-IR" sz="5400" dirty="0"/>
          </a:p>
        </p:txBody>
      </p:sp>
      <p:sp>
        <p:nvSpPr>
          <p:cNvPr id="6" name="Right Arrow 5"/>
          <p:cNvSpPr/>
          <p:nvPr/>
        </p:nvSpPr>
        <p:spPr>
          <a:xfrm>
            <a:off x="1197154" y="4769304"/>
            <a:ext cx="1399742" cy="905328"/>
          </a:xfrm>
          <a:prstGeom prst="rightArrow">
            <a:avLst/>
          </a:prstGeom>
          <a:solidFill>
            <a:srgbClr val="FF0000"/>
          </a:solidFill>
          <a:ln w="28575">
            <a:solidFill>
              <a:schemeClr val="tx1"/>
            </a:solidFill>
          </a:ln>
        </p:spPr>
        <p:style>
          <a:lnRef idx="1">
            <a:schemeClr val="accent5"/>
          </a:lnRef>
          <a:fillRef idx="3">
            <a:schemeClr val="accent5"/>
          </a:fillRef>
          <a:effectRef idx="2">
            <a:schemeClr val="accent5"/>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87876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920" y="367645"/>
            <a:ext cx="9002507" cy="5970865"/>
          </a:xfrm>
          <a:prstGeom prst="rect">
            <a:avLst/>
          </a:prstGeom>
          <a:noFill/>
        </p:spPr>
        <p:txBody>
          <a:bodyPr wrap="square" rtlCol="1">
            <a:spAutoFit/>
          </a:bodyPr>
          <a:lstStyle/>
          <a:p>
            <a:pPr algn="ctr"/>
            <a:r>
              <a:rPr lang="fa-IR" sz="4800" dirty="0">
                <a:cs typeface="B Titr" panose="00000700000000000000" pitchFamily="2" charset="-78"/>
              </a:rPr>
              <a:t>اصول و مبـانی ارزیـابی املاک </a:t>
            </a:r>
          </a:p>
          <a:p>
            <a:endParaRPr lang="fa-IR" sz="2800" dirty="0">
              <a:cs typeface="B Titr" panose="00000700000000000000" pitchFamily="2" charset="-78"/>
            </a:endParaRPr>
          </a:p>
          <a:p>
            <a:r>
              <a:rPr lang="fa-IR" sz="3200" dirty="0">
                <a:cs typeface="B Titr" panose="00000700000000000000" pitchFamily="2" charset="-78"/>
              </a:rPr>
              <a:t>فهـرست مطالب :</a:t>
            </a:r>
          </a:p>
          <a:p>
            <a:endParaRPr lang="fa-IR" sz="2400" dirty="0">
              <a:cs typeface="B Titr" panose="00000700000000000000" pitchFamily="2" charset="-78"/>
            </a:endParaRPr>
          </a:p>
          <a:p>
            <a:r>
              <a:rPr lang="fa-IR" sz="2500" b="1" dirty="0">
                <a:cs typeface="B Nazanin" panose="00000400000000000000" pitchFamily="2" charset="-78"/>
              </a:rPr>
              <a:t>1-آشنـایی با نکات ثبتی سند مالکیت</a:t>
            </a:r>
          </a:p>
          <a:p>
            <a:r>
              <a:rPr lang="fa-IR" sz="2500" b="1" dirty="0">
                <a:cs typeface="B Nazanin" panose="00000400000000000000" pitchFamily="2" charset="-78"/>
              </a:rPr>
              <a:t>2- انـواع سند  </a:t>
            </a:r>
          </a:p>
          <a:p>
            <a:r>
              <a:rPr lang="fa-IR" sz="2500" b="1" dirty="0">
                <a:cs typeface="B Nazanin" panose="00000400000000000000" pitchFamily="2" charset="-78"/>
              </a:rPr>
              <a:t>3- صورتجلسه تفکیکی  </a:t>
            </a:r>
          </a:p>
          <a:p>
            <a:r>
              <a:rPr lang="fa-IR" sz="2500" b="1" dirty="0">
                <a:cs typeface="B Nazanin" panose="00000400000000000000" pitchFamily="2" charset="-78"/>
              </a:rPr>
              <a:t>4- بنچاق  ، مبایعه نامه </a:t>
            </a:r>
          </a:p>
          <a:p>
            <a:r>
              <a:rPr lang="fa-IR" sz="2500" b="1" dirty="0">
                <a:cs typeface="B Nazanin" panose="00000400000000000000" pitchFamily="2" charset="-78"/>
              </a:rPr>
              <a:t>5-نگـاهی برمعـانی و تفاوت افراز و تفکیک املاک</a:t>
            </a:r>
          </a:p>
          <a:p>
            <a:r>
              <a:rPr lang="fa-IR" sz="2500" b="1" dirty="0">
                <a:cs typeface="B Nazanin" panose="00000400000000000000" pitchFamily="2" charset="-78"/>
              </a:rPr>
              <a:t>6- انـواع کاربری ملک</a:t>
            </a:r>
          </a:p>
          <a:p>
            <a:r>
              <a:rPr lang="fa-IR" sz="2500" b="1" dirty="0">
                <a:cs typeface="B Nazanin" panose="00000400000000000000" pitchFamily="2" charset="-78"/>
              </a:rPr>
              <a:t>7- بررسی اسناد ومدارک</a:t>
            </a:r>
            <a:r>
              <a:rPr lang="fa-IR" b="1" dirty="0">
                <a:cs typeface="B Nazanin" panose="00000400000000000000" pitchFamily="2" charset="-78"/>
              </a:rPr>
              <a:t> </a:t>
            </a:r>
            <a:endParaRPr lang="fa-IR" sz="2500" b="1" dirty="0">
              <a:cs typeface="B Nazanin" panose="00000400000000000000" pitchFamily="2" charset="-78"/>
            </a:endParaRPr>
          </a:p>
          <a:p>
            <a:r>
              <a:rPr lang="fa-IR" sz="2500" b="1" dirty="0">
                <a:cs typeface="B Nazanin" panose="00000400000000000000" pitchFamily="2" charset="-78"/>
              </a:rPr>
              <a:t>8- خصوصیـات و ویـژگی های کارشناس</a:t>
            </a:r>
          </a:p>
          <a:p>
            <a:r>
              <a:rPr lang="fa-IR" sz="2500" b="1" dirty="0">
                <a:cs typeface="B Nazanin" panose="00000400000000000000" pitchFamily="2" charset="-78"/>
              </a:rPr>
              <a:t>9-اقـدامات کلـی لازم در ارزیـابی و تعیین قیمت کارشناسی </a:t>
            </a:r>
          </a:p>
          <a:p>
            <a:endParaRPr lang="fa-IR" sz="2500" b="1" dirty="0">
              <a:cs typeface="B Nazanin" panose="00000400000000000000" pitchFamily="2" charset="-78"/>
            </a:endParaRPr>
          </a:p>
        </p:txBody>
      </p:sp>
    </p:spTree>
    <p:extLst>
      <p:ext uri="{BB962C8B-B14F-4D97-AF65-F5344CB8AC3E}">
        <p14:creationId xmlns:p14="http://schemas.microsoft.com/office/powerpoint/2010/main" val="2085730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46304351"/>
              </p:ext>
            </p:extLst>
          </p:nvPr>
        </p:nvGraphicFramePr>
        <p:xfrm>
          <a:off x="1765013" y="42533"/>
          <a:ext cx="10356109" cy="6758192"/>
        </p:xfrm>
        <a:graphic>
          <a:graphicData uri="http://schemas.openxmlformats.org/drawingml/2006/table">
            <a:tbl>
              <a:tblPr rtl="1" firstRow="1" firstCol="1" bandRow="1">
                <a:tableStyleId>{5940675A-B579-460E-94D1-54222C63F5DA}</a:tableStyleId>
              </a:tblPr>
              <a:tblGrid>
                <a:gridCol w="802313">
                  <a:extLst>
                    <a:ext uri="{9D8B030D-6E8A-4147-A177-3AD203B41FA5}">
                      <a16:colId xmlns:a16="http://schemas.microsoft.com/office/drawing/2014/main" val="20000"/>
                    </a:ext>
                  </a:extLst>
                </a:gridCol>
                <a:gridCol w="601731">
                  <a:extLst>
                    <a:ext uri="{9D8B030D-6E8A-4147-A177-3AD203B41FA5}">
                      <a16:colId xmlns:a16="http://schemas.microsoft.com/office/drawing/2014/main" val="20001"/>
                    </a:ext>
                  </a:extLst>
                </a:gridCol>
                <a:gridCol w="786269">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18707">
                  <a:extLst>
                    <a:ext uri="{9D8B030D-6E8A-4147-A177-3AD203B41FA5}">
                      <a16:colId xmlns:a16="http://schemas.microsoft.com/office/drawing/2014/main" val="20004"/>
                    </a:ext>
                  </a:extLst>
                </a:gridCol>
                <a:gridCol w="829333">
                  <a:extLst>
                    <a:ext uri="{9D8B030D-6E8A-4147-A177-3AD203B41FA5}">
                      <a16:colId xmlns:a16="http://schemas.microsoft.com/office/drawing/2014/main" val="20005"/>
                    </a:ext>
                  </a:extLst>
                </a:gridCol>
                <a:gridCol w="701749">
                  <a:extLst>
                    <a:ext uri="{9D8B030D-6E8A-4147-A177-3AD203B41FA5}">
                      <a16:colId xmlns:a16="http://schemas.microsoft.com/office/drawing/2014/main" val="20006"/>
                    </a:ext>
                  </a:extLst>
                </a:gridCol>
                <a:gridCol w="691116">
                  <a:extLst>
                    <a:ext uri="{9D8B030D-6E8A-4147-A177-3AD203B41FA5}">
                      <a16:colId xmlns:a16="http://schemas.microsoft.com/office/drawing/2014/main" val="20007"/>
                    </a:ext>
                  </a:extLst>
                </a:gridCol>
                <a:gridCol w="871870">
                  <a:extLst>
                    <a:ext uri="{9D8B030D-6E8A-4147-A177-3AD203B41FA5}">
                      <a16:colId xmlns:a16="http://schemas.microsoft.com/office/drawing/2014/main" val="20008"/>
                    </a:ext>
                  </a:extLst>
                </a:gridCol>
                <a:gridCol w="3338621">
                  <a:extLst>
                    <a:ext uri="{9D8B030D-6E8A-4147-A177-3AD203B41FA5}">
                      <a16:colId xmlns:a16="http://schemas.microsoft.com/office/drawing/2014/main" val="20009"/>
                    </a:ext>
                  </a:extLst>
                </a:gridCol>
              </a:tblGrid>
              <a:tr h="410855">
                <a:tc>
                  <a:txBody>
                    <a:bodyPr/>
                    <a:lstStyle/>
                    <a:p>
                      <a:pPr algn="ctr" rtl="1">
                        <a:lnSpc>
                          <a:spcPct val="115000"/>
                        </a:lnSpc>
                        <a:spcAft>
                          <a:spcPts val="0"/>
                        </a:spcAft>
                      </a:pPr>
                      <a:r>
                        <a:rPr lang="fa-IR" sz="1200" dirty="0">
                          <a:effectLst/>
                          <a:cs typeface="B Titr" panose="00000700000000000000" pitchFamily="2" charset="-78"/>
                        </a:rPr>
                        <a:t>قرارداد ها</a:t>
                      </a:r>
                      <a:endParaRPr lang="en-US" sz="1200" dirty="0">
                        <a:effectLst/>
                        <a:cs typeface="B Titr" panose="00000700000000000000" pitchFamily="2" charset="-78"/>
                      </a:endParaRPr>
                    </a:p>
                    <a:p>
                      <a:pPr algn="ctr" rtl="1">
                        <a:lnSpc>
                          <a:spcPct val="115000"/>
                        </a:lnSpc>
                        <a:spcAft>
                          <a:spcPts val="0"/>
                        </a:spcAft>
                      </a:pPr>
                      <a:r>
                        <a:rPr lang="fa-IR" sz="1200" dirty="0">
                          <a:effectLst/>
                          <a:cs typeface="B Titr" panose="00000700000000000000" pitchFamily="2" charset="-78"/>
                        </a:rPr>
                        <a:t> 0..011.0</a:t>
                      </a:r>
                      <a:endParaRPr lang="en-US" sz="12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gridSpan="2">
                  <a:txBody>
                    <a:bodyPr/>
                    <a:lstStyle/>
                    <a:p>
                      <a:pPr algn="ctr" rtl="1">
                        <a:lnSpc>
                          <a:spcPct val="115000"/>
                        </a:lnSpc>
                        <a:spcAft>
                          <a:spcPts val="0"/>
                        </a:spcAft>
                      </a:pPr>
                      <a:r>
                        <a:rPr lang="fa-IR" sz="1200" dirty="0">
                          <a:effectLst/>
                          <a:cs typeface="B Titr" panose="00000700000000000000" pitchFamily="2" charset="-78"/>
                        </a:rPr>
                        <a:t>شرایط مالکیت</a:t>
                      </a:r>
                      <a:endParaRPr lang="en-US" sz="12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hMerge="1">
                  <a:txBody>
                    <a:bodyPr/>
                    <a:lstStyle/>
                    <a:p>
                      <a:pPr rtl="1"/>
                      <a:endParaRPr lang="fa-IR"/>
                    </a:p>
                  </a:txBody>
                  <a:tcPr/>
                </a:tc>
                <a:tc>
                  <a:txBody>
                    <a:bodyPr/>
                    <a:lstStyle/>
                    <a:p>
                      <a:pPr algn="ctr" rtl="1">
                        <a:lnSpc>
                          <a:spcPct val="115000"/>
                        </a:lnSpc>
                        <a:spcAft>
                          <a:spcPts val="0"/>
                        </a:spcAft>
                      </a:pPr>
                      <a:r>
                        <a:rPr lang="fa-IR" sz="1200" dirty="0">
                          <a:effectLst/>
                          <a:cs typeface="B Titr" panose="00000700000000000000" pitchFamily="2" charset="-78"/>
                        </a:rPr>
                        <a:t>کاربری ملک</a:t>
                      </a:r>
                      <a:endParaRPr lang="en-US" sz="12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gridSpan="3">
                  <a:txBody>
                    <a:bodyPr/>
                    <a:lstStyle/>
                    <a:p>
                      <a:pPr algn="ctr" rtl="1">
                        <a:lnSpc>
                          <a:spcPct val="115000"/>
                        </a:lnSpc>
                        <a:spcAft>
                          <a:spcPts val="0"/>
                        </a:spcAft>
                      </a:pPr>
                      <a:r>
                        <a:rPr lang="fa-IR" sz="1800" dirty="0">
                          <a:effectLst/>
                          <a:cs typeface="B Titr" panose="00000700000000000000" pitchFamily="2" charset="-78"/>
                        </a:rPr>
                        <a:t>مشخصات بنا</a:t>
                      </a:r>
                      <a:endParaRPr lang="en-US" sz="18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hMerge="1">
                  <a:txBody>
                    <a:bodyPr/>
                    <a:lstStyle/>
                    <a:p>
                      <a:pPr rtl="1"/>
                      <a:endParaRPr lang="fa-IR"/>
                    </a:p>
                  </a:txBody>
                  <a:tcPr/>
                </a:tc>
                <a:tc hMerge="1">
                  <a:txBody>
                    <a:bodyPr/>
                    <a:lstStyle/>
                    <a:p>
                      <a:pPr rtl="1"/>
                      <a:endParaRPr lang="fa-IR"/>
                    </a:p>
                  </a:txBody>
                  <a:tcPr/>
                </a:tc>
                <a:tc gridSpan="2">
                  <a:txBody>
                    <a:bodyPr/>
                    <a:lstStyle/>
                    <a:p>
                      <a:pPr algn="ctr" rtl="1">
                        <a:lnSpc>
                          <a:spcPct val="115000"/>
                        </a:lnSpc>
                        <a:spcAft>
                          <a:spcPts val="0"/>
                        </a:spcAft>
                      </a:pPr>
                      <a:r>
                        <a:rPr lang="fa-IR" sz="1200" dirty="0">
                          <a:effectLst/>
                          <a:cs typeface="B Titr" panose="00000700000000000000" pitchFamily="2" charset="-78"/>
                        </a:rPr>
                        <a:t>مشخصات زمین</a:t>
                      </a:r>
                      <a:endParaRPr lang="en-US" sz="12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hMerge="1">
                  <a:txBody>
                    <a:bodyPr/>
                    <a:lstStyle/>
                    <a:p>
                      <a:pPr rtl="1"/>
                      <a:endParaRPr lang="fa-IR"/>
                    </a:p>
                  </a:txBody>
                  <a:tcPr/>
                </a:tc>
                <a:tc>
                  <a:txBody>
                    <a:bodyPr/>
                    <a:lstStyle/>
                    <a:p>
                      <a:pPr algn="ctr" rtl="1">
                        <a:lnSpc>
                          <a:spcPct val="115000"/>
                        </a:lnSpc>
                        <a:spcAft>
                          <a:spcPts val="0"/>
                        </a:spcAft>
                      </a:pPr>
                      <a:r>
                        <a:rPr lang="fa-IR" sz="1200" dirty="0">
                          <a:effectLst/>
                          <a:cs typeface="B Titr" panose="00000700000000000000" pitchFamily="2" charset="-78"/>
                        </a:rPr>
                        <a:t>سایر نکاتی که بعنوان عوامل مؤثر می توان مورد بررسی قرار داد</a:t>
                      </a:r>
                      <a:endParaRPr lang="en-US" sz="1200"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extLst>
                  <a:ext uri="{0D108BD9-81ED-4DB2-BD59-A6C34878D82A}">
                    <a16:rowId xmlns:a16="http://schemas.microsoft.com/office/drawing/2014/main" val="10000"/>
                  </a:ext>
                </a:extLst>
              </a:tr>
              <a:tr h="479331">
                <a:tc>
                  <a:txBody>
                    <a:bodyPr/>
                    <a:lstStyle/>
                    <a:p>
                      <a:pPr algn="ctr" rtl="1">
                        <a:lnSpc>
                          <a:spcPct val="115000"/>
                        </a:lnSpc>
                        <a:spcAft>
                          <a:spcPts val="0"/>
                        </a:spcAft>
                      </a:pPr>
                      <a:r>
                        <a:rPr lang="fa-IR" sz="1400" b="1" dirty="0">
                          <a:effectLst/>
                          <a:cs typeface="B Titr" panose="00000700000000000000" pitchFamily="2" charset="-78"/>
                        </a:rPr>
                        <a:t>موضوع کارشناسی</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نوع سند</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نوع مالکیت</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از لحاظ شهرداری</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قدمت بنا</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800" b="1" dirty="0">
                          <a:effectLst/>
                          <a:cs typeface="B Titr" panose="00000700000000000000" pitchFamily="2" charset="-78"/>
                        </a:rPr>
                        <a:t>مرغوبیت</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مساحت</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مرغوبیت</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مساحت</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800" b="1" dirty="0">
                          <a:effectLst/>
                          <a:cs typeface="B Titr" panose="00000700000000000000" pitchFamily="2" charset="-78"/>
                        </a:rPr>
                        <a:t> </a:t>
                      </a: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extLst>
                  <a:ext uri="{0D108BD9-81ED-4DB2-BD59-A6C34878D82A}">
                    <a16:rowId xmlns:a16="http://schemas.microsoft.com/office/drawing/2014/main" val="10001"/>
                  </a:ext>
                </a:extLst>
              </a:tr>
              <a:tr h="1746135">
                <a:tc rowSpan="2">
                  <a:txBody>
                    <a:bodyPr/>
                    <a:lstStyle/>
                    <a:p>
                      <a:pPr algn="ctr" rtl="1">
                        <a:lnSpc>
                          <a:spcPct val="115000"/>
                        </a:lnSpc>
                        <a:spcAft>
                          <a:spcPts val="0"/>
                        </a:spcAft>
                      </a:pPr>
                      <a:r>
                        <a:rPr lang="fa-IR" sz="1800" b="1" dirty="0">
                          <a:effectLst/>
                          <a:cs typeface="B Titr" panose="00000700000000000000" pitchFamily="2" charset="-78"/>
                        </a:rPr>
                        <a:t>ارزیابی زمین</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rowSpan="5">
                  <a:txBody>
                    <a:bodyPr/>
                    <a:lstStyle/>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 </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 </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رسمی</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عادی</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احکام دادگاه</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توفیقی</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مصادره ای فاقد سند</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تصرف عدوانی</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تصرف به علت اشتباه حدود</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rowSpan="5">
                  <a:txBody>
                    <a:bodyPr/>
                    <a:lstStyle/>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شخصی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حقیقی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حقوقی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وقفی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دولتی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غیره</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سازمانها</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ارگانها</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نهادها</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بنیادها</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مشاع یا مفروز</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rowSpan="5">
                  <a:txBody>
                    <a:bodyPr/>
                    <a:lstStyle/>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 </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مسکونی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اداری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تجاری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صنعتی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آموزشی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بهداشتی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فضای سبز</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ورزشی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طرحهای شهرداری و غیره</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صفرتا5 سال</a:t>
                      </a:r>
                    </a:p>
                    <a:p>
                      <a:pPr algn="ctr" rtl="1">
                        <a:lnSpc>
                          <a:spcPct val="115000"/>
                        </a:lnSpc>
                        <a:spcAft>
                          <a:spcPts val="0"/>
                        </a:spcAft>
                      </a:pPr>
                      <a:r>
                        <a:rPr lang="fa-IR" sz="1400" b="1" dirty="0">
                          <a:effectLst/>
                          <a:cs typeface="B Titr" panose="00000700000000000000" pitchFamily="2" charset="-78"/>
                        </a:rPr>
                        <a:t> (جدید الاحداث)</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fa-IR" sz="1400" b="1" dirty="0">
                          <a:effectLst/>
                          <a:cs typeface="B Titr" panose="00000700000000000000" pitchFamily="2" charset="-78"/>
                        </a:rPr>
                        <a:t>مرغوب</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معمولی</a:t>
                      </a:r>
                      <a:endParaRPr lang="en-US" sz="1400" b="1" dirty="0">
                        <a:effectLst/>
                        <a:cs typeface="B Titr" panose="00000700000000000000" pitchFamily="2" charset="-78"/>
                      </a:endParaRPr>
                    </a:p>
                    <a:p>
                      <a:pPr algn="ctr" rtl="1">
                        <a:lnSpc>
                          <a:spcPct val="115000"/>
                        </a:lnSpc>
                        <a:spcAft>
                          <a:spcPts val="0"/>
                        </a:spcAft>
                      </a:pPr>
                      <a:r>
                        <a:rPr lang="fa-IR" sz="1400" b="1" dirty="0">
                          <a:effectLst/>
                          <a:cs typeface="B Titr" panose="00000700000000000000" pitchFamily="2" charset="-78"/>
                        </a:rPr>
                        <a:t>نامرغوب</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fa-IR" sz="1600" b="1" dirty="0">
                          <a:effectLst/>
                          <a:cs typeface="B Titr" panose="00000700000000000000" pitchFamily="2" charset="-78"/>
                        </a:rPr>
                        <a:t>بزرگ</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متوسط</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کوچک</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fa-IR" sz="1600" b="1" dirty="0">
                          <a:effectLst/>
                          <a:cs typeface="B Titr" panose="00000700000000000000" pitchFamily="2" charset="-78"/>
                        </a:rPr>
                        <a:t>مرغوب</a:t>
                      </a:r>
                      <a:endParaRPr lang="en-US" sz="1600" b="1" dirty="0">
                        <a:effectLst/>
                        <a:cs typeface="B Titr" panose="00000700000000000000" pitchFamily="2" charset="-78"/>
                      </a:endParaRPr>
                    </a:p>
                    <a:p>
                      <a:pPr algn="ctr" rtl="1">
                        <a:lnSpc>
                          <a:spcPct val="115000"/>
                        </a:lnSpc>
                        <a:spcAft>
                          <a:spcPts val="0"/>
                        </a:spcAft>
                      </a:pPr>
                      <a:r>
                        <a:rPr lang="fa-IR" sz="800" b="1" dirty="0">
                          <a:effectLst/>
                          <a:cs typeface="B Titr" panose="00000700000000000000" pitchFamily="2" charset="-78"/>
                        </a:rPr>
                        <a:t> </a:t>
                      </a: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fa-IR" sz="1600" b="1" dirty="0">
                          <a:effectLst/>
                          <a:cs typeface="B Titr" panose="00000700000000000000" pitchFamily="2" charset="-78"/>
                        </a:rPr>
                        <a:t>بزرگ</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متوسط</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کوچک</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fa-IR" sz="1400" b="1" dirty="0">
                          <a:effectLst/>
                          <a:cs typeface="B Titr" panose="00000700000000000000" pitchFamily="2" charset="-78"/>
                        </a:rPr>
                        <a:t>در مورد زمین، ابعاد شکل هندسی جهات اربعه، مجاورت با گذرگاه ها و اماکن عمومی، دولتی و یا مذهبی، نوع زمین (شیب، خاک دستی، اب خیز بودن ..)، حقوق ارتفاقی، مجاورت با آثار تاریخی، مسیل ها و گسل ها از لحاظ زلزله) بلا معارض بودن زمین</a:t>
                      </a:r>
                      <a:endParaRPr lang="en-US" sz="1400" b="1" dirty="0">
                        <a:effectLst/>
                        <a:cs typeface="B Titr" panose="00000700000000000000" pitchFamily="2" charset="-78"/>
                      </a:endParaRPr>
                    </a:p>
                    <a:p>
                      <a:pPr algn="r" rtl="1">
                        <a:lnSpc>
                          <a:spcPct val="115000"/>
                        </a:lnSpc>
                        <a:spcAft>
                          <a:spcPts val="0"/>
                        </a:spcAft>
                      </a:pPr>
                      <a:r>
                        <a:rPr lang="en-US" sz="900" b="1" dirty="0">
                          <a:effectLst/>
                          <a:cs typeface="B Titr" panose="00000700000000000000" pitchFamily="2" charset="-78"/>
                        </a:rPr>
                        <a:t> </a:t>
                      </a:r>
                    </a:p>
                    <a:p>
                      <a:pPr algn="r" rtl="1">
                        <a:lnSpc>
                          <a:spcPct val="115000"/>
                        </a:lnSpc>
                        <a:spcAft>
                          <a:spcPts val="0"/>
                        </a:spcAft>
                      </a:pPr>
                      <a:r>
                        <a:rPr lang="fa-IR" sz="900" b="1" dirty="0">
                          <a:effectLst/>
                          <a:cs typeface="B Titr" panose="00000700000000000000" pitchFamily="2" charset="-78"/>
                        </a:rPr>
                        <a:t> </a:t>
                      </a:r>
                      <a:endParaRPr lang="en-US" sz="9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1199">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rowSpan="3">
                  <a:txBody>
                    <a:bodyPr/>
                    <a:lstStyle/>
                    <a:p>
                      <a:pPr algn="ctr" rtl="1">
                        <a:lnSpc>
                          <a:spcPct val="115000"/>
                        </a:lnSpc>
                        <a:spcAft>
                          <a:spcPts val="0"/>
                        </a:spcAft>
                      </a:pPr>
                      <a:r>
                        <a:rPr lang="fa-IR" sz="2400" b="1" dirty="0">
                          <a:effectLst/>
                          <a:cs typeface="B Titr" panose="00000700000000000000" pitchFamily="2" charset="-78"/>
                        </a:rPr>
                        <a:t>6تا</a:t>
                      </a:r>
                    </a:p>
                    <a:p>
                      <a:pPr algn="ctr" rtl="1">
                        <a:lnSpc>
                          <a:spcPct val="115000"/>
                        </a:lnSpc>
                        <a:spcAft>
                          <a:spcPts val="0"/>
                        </a:spcAft>
                      </a:pPr>
                      <a:r>
                        <a:rPr lang="fa-IR" sz="2400" b="1" dirty="0">
                          <a:effectLst/>
                          <a:cs typeface="B Titr" panose="00000700000000000000" pitchFamily="2" charset="-78"/>
                        </a:rPr>
                        <a:t>30</a:t>
                      </a:r>
                    </a:p>
                    <a:p>
                      <a:pPr algn="ctr" rtl="1">
                        <a:lnSpc>
                          <a:spcPct val="115000"/>
                        </a:lnSpc>
                        <a:spcAft>
                          <a:spcPts val="0"/>
                        </a:spcAft>
                      </a:pPr>
                      <a:r>
                        <a:rPr lang="fa-IR" sz="2400" b="1" dirty="0">
                          <a:effectLst/>
                          <a:cs typeface="B Titr" panose="00000700000000000000" pitchFamily="2" charset="-78"/>
                        </a:rPr>
                        <a:t>سال</a:t>
                      </a:r>
                      <a:endParaRPr lang="en-US" sz="2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rowSpan="3">
                  <a:txBody>
                    <a:bodyPr/>
                    <a:lstStyle/>
                    <a:p>
                      <a:pPr algn="ctr" rtl="1">
                        <a:lnSpc>
                          <a:spcPct val="115000"/>
                        </a:lnSpc>
                        <a:spcAft>
                          <a:spcPts val="0"/>
                        </a:spcAft>
                      </a:pPr>
                      <a:r>
                        <a:rPr lang="fa-IR" sz="1800" b="1" dirty="0">
                          <a:effectLst/>
                          <a:cs typeface="B Titr" panose="00000700000000000000" pitchFamily="2" charset="-78"/>
                        </a:rPr>
                        <a:t>مرغوب</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معمولی</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نامرغوب</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rowSpan="3">
                  <a:txBody>
                    <a:bodyPr/>
                    <a:lstStyle/>
                    <a:p>
                      <a:pPr algn="ctr" rtl="1">
                        <a:lnSpc>
                          <a:spcPct val="115000"/>
                        </a:lnSpc>
                        <a:spcAft>
                          <a:spcPts val="0"/>
                        </a:spcAft>
                      </a:pPr>
                      <a:r>
                        <a:rPr lang="fa-IR" sz="1600" b="1" dirty="0">
                          <a:effectLst/>
                          <a:cs typeface="B Titr" panose="00000700000000000000" pitchFamily="2" charset="-78"/>
                        </a:rPr>
                        <a:t>بزرگ</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متوسط</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کوچک</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rowSpan="3">
                  <a:txBody>
                    <a:bodyPr/>
                    <a:lstStyle/>
                    <a:p>
                      <a:pPr algn="ctr" rtl="1">
                        <a:lnSpc>
                          <a:spcPct val="115000"/>
                        </a:lnSpc>
                        <a:spcAft>
                          <a:spcPts val="0"/>
                        </a:spcAft>
                      </a:pPr>
                      <a:r>
                        <a:rPr lang="fa-IR" sz="1600" b="1" dirty="0">
                          <a:effectLst/>
                          <a:cs typeface="B Titr" panose="00000700000000000000" pitchFamily="2" charset="-78"/>
                        </a:rPr>
                        <a:t>معمولی</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 </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rowSpan="3">
                  <a:txBody>
                    <a:bodyPr/>
                    <a:lstStyle/>
                    <a:p>
                      <a:pPr algn="ctr" rtl="1">
                        <a:lnSpc>
                          <a:spcPct val="115000"/>
                        </a:lnSpc>
                        <a:spcAft>
                          <a:spcPts val="0"/>
                        </a:spcAft>
                      </a:pPr>
                      <a:r>
                        <a:rPr lang="fa-IR" sz="2000" b="1" dirty="0">
                          <a:effectLst/>
                          <a:cs typeface="B Titr" panose="00000700000000000000" pitchFamily="2" charset="-78"/>
                        </a:rPr>
                        <a:t>بزرگ</a:t>
                      </a:r>
                      <a:endParaRPr lang="en-US" sz="2000" b="1" dirty="0">
                        <a:effectLst/>
                        <a:cs typeface="B Titr" panose="00000700000000000000" pitchFamily="2" charset="-78"/>
                      </a:endParaRPr>
                    </a:p>
                    <a:p>
                      <a:pPr algn="ctr" rtl="1">
                        <a:lnSpc>
                          <a:spcPct val="115000"/>
                        </a:lnSpc>
                        <a:spcAft>
                          <a:spcPts val="0"/>
                        </a:spcAft>
                      </a:pPr>
                      <a:r>
                        <a:rPr lang="fa-IR" sz="2000" b="1" dirty="0">
                          <a:effectLst/>
                          <a:cs typeface="B Titr" panose="00000700000000000000" pitchFamily="2" charset="-78"/>
                        </a:rPr>
                        <a:t>متوسط</a:t>
                      </a:r>
                      <a:endParaRPr lang="en-US" sz="2000" b="1" dirty="0">
                        <a:effectLst/>
                        <a:cs typeface="B Titr" panose="00000700000000000000" pitchFamily="2" charset="-78"/>
                      </a:endParaRPr>
                    </a:p>
                    <a:p>
                      <a:pPr algn="ctr" rtl="1">
                        <a:lnSpc>
                          <a:spcPct val="115000"/>
                        </a:lnSpc>
                        <a:spcAft>
                          <a:spcPts val="0"/>
                        </a:spcAft>
                      </a:pPr>
                      <a:r>
                        <a:rPr lang="fa-IR" sz="2000" b="1" dirty="0">
                          <a:effectLst/>
                          <a:cs typeface="B Titr" panose="00000700000000000000" pitchFamily="2" charset="-78"/>
                        </a:rPr>
                        <a:t>کوچک</a:t>
                      </a:r>
                      <a:endParaRPr lang="en-US" sz="20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rowSpan="3">
                  <a:txBody>
                    <a:bodyPr/>
                    <a:lstStyle/>
                    <a:p>
                      <a:pPr algn="just" rtl="1">
                        <a:lnSpc>
                          <a:spcPct val="115000"/>
                        </a:lnSpc>
                        <a:spcAft>
                          <a:spcPts val="0"/>
                        </a:spcAft>
                      </a:pPr>
                      <a:r>
                        <a:rPr lang="fa-IR" sz="1400" b="1" dirty="0">
                          <a:effectLst/>
                          <a:cs typeface="B Titr" panose="00000700000000000000" pitchFamily="2" charset="-78"/>
                        </a:rPr>
                        <a:t>در مورد اعيان: مرغوبیت بنا (قدمت نوع مصالح بکار رفته، نحوه اجرا و استحکام، طراحی و معماری، تسهیلات و تجهیزات، تعداد طبقات، تعداد واحدهای آپارتمان در هر طبقه وطبقه ای که آپارتمان مورد ارزیابی در ان قرار گرفته و همسایگان، سهولت ويا صعوبت انجام کار، هزینه های شهرداری و مجوزهای احداث (تجدید بنا) عرضه و تقاضا، داشتن و یا نداشتن اب، برق، گاز، تلفن، سیستم تهویه و حرارت مرکزی</a:t>
                      </a:r>
                      <a:endParaRPr lang="en-US" sz="1400" b="1" dirty="0">
                        <a:effectLst/>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1244103">
                <a:tc>
                  <a:txBody>
                    <a:bodyPr/>
                    <a:lstStyle/>
                    <a:p>
                      <a:pPr algn="ctr" rtl="1">
                        <a:lnSpc>
                          <a:spcPct val="115000"/>
                        </a:lnSpc>
                        <a:spcAft>
                          <a:spcPts val="0"/>
                        </a:spcAft>
                      </a:pPr>
                      <a:r>
                        <a:rPr lang="fa-IR" sz="1800" b="1" dirty="0">
                          <a:effectLst/>
                          <a:cs typeface="B Titr" panose="00000700000000000000" pitchFamily="2" charset="-78"/>
                        </a:rPr>
                        <a:t>ارزیابی اعیان</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tc vMerge="1">
                  <a:txBody>
                    <a:bodyPr/>
                    <a:lstStyle/>
                    <a:p>
                      <a:pPr algn="just" rtl="1">
                        <a:lnSpc>
                          <a:spcPct val="115000"/>
                        </a:lnSpc>
                        <a:spcAft>
                          <a:spcPts val="0"/>
                        </a:spcAft>
                      </a:pPr>
                      <a:endParaRPr lang="en-US" sz="1400" b="1" dirty="0">
                        <a:effectLst/>
                        <a:cs typeface="B Titr" panose="00000700000000000000" pitchFamily="2" charset="-78"/>
                      </a:endParaRPr>
                    </a:p>
                  </a:txBody>
                  <a:tcPr marL="60997" marR="60997"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801687">
                <a:tc rowSpan="2">
                  <a:txBody>
                    <a:bodyPr/>
                    <a:lstStyle/>
                    <a:p>
                      <a:pPr algn="ctr" rtl="1">
                        <a:lnSpc>
                          <a:spcPct val="115000"/>
                        </a:lnSpc>
                        <a:spcAft>
                          <a:spcPts val="0"/>
                        </a:spcAft>
                      </a:pPr>
                      <a:r>
                        <a:rPr lang="fa-IR" sz="1800" b="1" dirty="0">
                          <a:effectLst/>
                          <a:cs typeface="B Titr" panose="00000700000000000000" pitchFamily="2" charset="-78"/>
                        </a:rPr>
                        <a:t>ارزیابی ملک</a:t>
                      </a:r>
                    </a:p>
                    <a:p>
                      <a:pPr algn="ctr" rtl="1">
                        <a:lnSpc>
                          <a:spcPct val="115000"/>
                        </a:lnSpc>
                        <a:spcAft>
                          <a:spcPts val="0"/>
                        </a:spcAft>
                      </a:pPr>
                      <a:r>
                        <a:rPr lang="fa-IR" sz="1800" b="1" dirty="0">
                          <a:effectLst/>
                          <a:cs typeface="B Titr" panose="00000700000000000000" pitchFamily="2" charset="-78"/>
                        </a:rPr>
                        <a:t>( عرصه و اعیان)</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algn="r" rtl="1">
                        <a:lnSpc>
                          <a:spcPct val="115000"/>
                        </a:lnSpc>
                        <a:spcAft>
                          <a:spcPts val="0"/>
                        </a:spcAft>
                      </a:pPr>
                      <a:endParaRPr lang="en-US" sz="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vMerge="1">
                  <a:txBody>
                    <a:bodyPr/>
                    <a:lstStyle/>
                    <a:p>
                      <a:pPr algn="r" rtl="1">
                        <a:lnSpc>
                          <a:spcPct val="115000"/>
                        </a:lnSpc>
                        <a:spcAft>
                          <a:spcPts val="0"/>
                        </a:spcAft>
                      </a:pP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tc>
                <a:extLst>
                  <a:ext uri="{0D108BD9-81ED-4DB2-BD59-A6C34878D82A}">
                    <a16:rowId xmlns:a16="http://schemas.microsoft.com/office/drawing/2014/main" val="10005"/>
                  </a:ext>
                </a:extLst>
              </a:tr>
              <a:tr h="1883932">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1">
                        <a:lnSpc>
                          <a:spcPct val="115000"/>
                        </a:lnSpc>
                        <a:spcAft>
                          <a:spcPts val="0"/>
                        </a:spcAft>
                      </a:pPr>
                      <a:r>
                        <a:rPr lang="fa-IR" sz="1400" b="1" dirty="0">
                          <a:effectLst/>
                          <a:cs typeface="B Titr" panose="00000700000000000000" pitchFamily="2" charset="-78"/>
                        </a:rPr>
                        <a:t>بیش</a:t>
                      </a:r>
                    </a:p>
                    <a:p>
                      <a:pPr algn="ctr" rtl="1">
                        <a:lnSpc>
                          <a:spcPct val="115000"/>
                        </a:lnSpc>
                        <a:spcAft>
                          <a:spcPts val="0"/>
                        </a:spcAft>
                      </a:pPr>
                      <a:r>
                        <a:rPr lang="fa-IR" sz="1400" b="1" dirty="0">
                          <a:effectLst/>
                          <a:cs typeface="B Titr" panose="00000700000000000000" pitchFamily="2" charset="-78"/>
                        </a:rPr>
                        <a:t> از 30 سال (کلنگی)</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600" b="1" dirty="0">
                          <a:effectLst/>
                          <a:cs typeface="B Titr" panose="00000700000000000000" pitchFamily="2" charset="-78"/>
                        </a:rPr>
                        <a:t>مرغوب</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معمولی</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نامرغوب</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600" b="1" dirty="0">
                          <a:effectLst/>
                          <a:cs typeface="B Titr" panose="00000700000000000000" pitchFamily="2" charset="-78"/>
                        </a:rPr>
                        <a:t>بزرگ</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متوسط</a:t>
                      </a:r>
                      <a:endParaRPr lang="en-US" sz="1600" b="1" dirty="0">
                        <a:effectLst/>
                        <a:cs typeface="B Titr" panose="00000700000000000000" pitchFamily="2" charset="-78"/>
                      </a:endParaRPr>
                    </a:p>
                    <a:p>
                      <a:pPr algn="ctr" rtl="1">
                        <a:lnSpc>
                          <a:spcPct val="115000"/>
                        </a:lnSpc>
                        <a:spcAft>
                          <a:spcPts val="0"/>
                        </a:spcAft>
                      </a:pPr>
                      <a:r>
                        <a:rPr lang="fa-IR" sz="1600" b="1" dirty="0">
                          <a:effectLst/>
                          <a:cs typeface="B Titr" panose="00000700000000000000" pitchFamily="2" charset="-78"/>
                        </a:rPr>
                        <a:t>کوچک</a:t>
                      </a:r>
                      <a:endParaRPr lang="en-US" sz="16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400" b="1" dirty="0">
                          <a:effectLst/>
                          <a:cs typeface="B Titr" panose="00000700000000000000" pitchFamily="2" charset="-78"/>
                        </a:rPr>
                        <a:t>نامرغوب</a:t>
                      </a:r>
                      <a:endParaRPr lang="en-US" sz="14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ctr" rtl="1">
                        <a:lnSpc>
                          <a:spcPct val="115000"/>
                        </a:lnSpc>
                        <a:spcAft>
                          <a:spcPts val="0"/>
                        </a:spcAft>
                      </a:pPr>
                      <a:r>
                        <a:rPr lang="fa-IR" sz="1800" b="1" dirty="0">
                          <a:effectLst/>
                          <a:cs typeface="B Titr" panose="00000700000000000000" pitchFamily="2" charset="-78"/>
                        </a:rPr>
                        <a:t>بزرگ</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متوسط</a:t>
                      </a:r>
                      <a:endParaRPr lang="en-US" sz="1800" b="1" dirty="0">
                        <a:effectLst/>
                        <a:cs typeface="B Titr" panose="00000700000000000000" pitchFamily="2" charset="-78"/>
                      </a:endParaRPr>
                    </a:p>
                    <a:p>
                      <a:pPr algn="ctr" rtl="1">
                        <a:lnSpc>
                          <a:spcPct val="115000"/>
                        </a:lnSpc>
                        <a:spcAft>
                          <a:spcPts val="0"/>
                        </a:spcAft>
                      </a:pPr>
                      <a:r>
                        <a:rPr lang="fa-IR" sz="1800" b="1" dirty="0">
                          <a:effectLst/>
                          <a:cs typeface="B Titr" panose="00000700000000000000" pitchFamily="2" charset="-78"/>
                        </a:rPr>
                        <a:t>کوچک</a:t>
                      </a:r>
                      <a:endParaRPr lang="en-US" sz="18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nchor="ctr"/>
                </a:tc>
                <a:tc>
                  <a:txBody>
                    <a:bodyPr/>
                    <a:lstStyle/>
                    <a:p>
                      <a:pPr algn="just" rtl="1">
                        <a:lnSpc>
                          <a:spcPct val="115000"/>
                        </a:lnSpc>
                        <a:spcAft>
                          <a:spcPts val="0"/>
                        </a:spcAft>
                      </a:pPr>
                      <a:r>
                        <a:rPr lang="fa-IR" sz="1300" b="1" dirty="0">
                          <a:effectLst/>
                          <a:cs typeface="B Titr" panose="00000700000000000000" pitchFamily="2" charset="-78"/>
                        </a:rPr>
                        <a:t>در مورد ملک (زمین و ساختمان تناسب بین مساحت زمین و ساختمان مشاعات و مشترکات، آسانسور ، نوع بهره برداری از ملک، خالی یا با مستا جر بودن ملک، تطابق وضع موجود با کاربری ان از لحاظ شهرداری هزینه های عمومی ساختمان (بخصوص در آپارتمانها)، امتیاز مجوز خاص برای احداث بنا که با کاربری زمینهای أطراف متفاوت باشد</a:t>
                      </a:r>
                      <a:endParaRPr lang="en-US" sz="1300" b="1" dirty="0">
                        <a:effectLst/>
                        <a:latin typeface="Calibri" panose="020F0502020204030204" pitchFamily="34" charset="0"/>
                        <a:ea typeface="Calibri" panose="020F0502020204030204" pitchFamily="34" charset="0"/>
                        <a:cs typeface="B Titr" panose="00000700000000000000" pitchFamily="2" charset="-78"/>
                      </a:endParaRPr>
                    </a:p>
                  </a:txBody>
                  <a:tcPr marL="60997" marR="60997" marT="0" marB="0"/>
                </a:tc>
                <a:extLst>
                  <a:ext uri="{0D108BD9-81ED-4DB2-BD59-A6C34878D82A}">
                    <a16:rowId xmlns:a16="http://schemas.microsoft.com/office/drawing/2014/main" val="10006"/>
                  </a:ext>
                </a:extLst>
              </a:tr>
            </a:tbl>
          </a:graphicData>
        </a:graphic>
      </p:graphicFrame>
      <p:sp>
        <p:nvSpPr>
          <p:cNvPr id="7" name="TextBox 6"/>
          <p:cNvSpPr txBox="1"/>
          <p:nvPr/>
        </p:nvSpPr>
        <p:spPr>
          <a:xfrm>
            <a:off x="0" y="53150"/>
            <a:ext cx="1637414" cy="5970865"/>
          </a:xfrm>
          <a:prstGeom prst="rect">
            <a:avLst/>
          </a:prstGeom>
          <a:noFill/>
        </p:spPr>
        <p:txBody>
          <a:bodyPr wrap="square" rtlCol="1">
            <a:spAutoFit/>
          </a:bodyPr>
          <a:lstStyle/>
          <a:p>
            <a:pPr algn="ctr"/>
            <a:r>
              <a:rPr lang="fa-IR" sz="3200" dirty="0">
                <a:cs typeface="B Titr" panose="00000700000000000000" pitchFamily="2" charset="-78"/>
              </a:rPr>
              <a:t>جـدول نکـات موثـر </a:t>
            </a:r>
          </a:p>
          <a:p>
            <a:pPr algn="ctr"/>
            <a:r>
              <a:rPr lang="fa-IR" sz="3200" dirty="0">
                <a:cs typeface="B Titr" panose="00000700000000000000" pitchFamily="2" charset="-78"/>
              </a:rPr>
              <a:t>در </a:t>
            </a:r>
          </a:p>
          <a:p>
            <a:pPr algn="ctr"/>
            <a:r>
              <a:rPr lang="fa-IR" sz="3200" dirty="0">
                <a:cs typeface="B Titr" panose="00000700000000000000" pitchFamily="2" charset="-78"/>
              </a:rPr>
              <a:t>خصـوص نحـوه ارزیـابی امـلاک</a:t>
            </a:r>
          </a:p>
          <a:p>
            <a:pPr algn="ctr"/>
            <a:r>
              <a:rPr lang="fa-IR" b="1" dirty="0">
                <a:cs typeface="B Nazanin" panose="00000400000000000000" pitchFamily="2" charset="-78"/>
              </a:rPr>
              <a:t>**مساحت زمین از لحاظ تعریف بزرگی یا کوچکی بستگی زیاد به موقعیت محلی دارد.</a:t>
            </a:r>
            <a:endParaRPr lang="en-US" b="1" dirty="0">
              <a:cs typeface="B Nazanin" panose="00000400000000000000" pitchFamily="2" charset="-78"/>
            </a:endParaRPr>
          </a:p>
          <a:p>
            <a:endParaRPr lang="fa-IR" b="1" dirty="0">
              <a:ln w="22225">
                <a:solidFill>
                  <a:schemeClr val="accent2"/>
                </a:solidFill>
                <a:prstDash val="solid"/>
              </a:ln>
              <a:solidFill>
                <a:schemeClr val="accent2">
                  <a:lumMod val="40000"/>
                  <a:lumOff val="60000"/>
                </a:schemeClr>
              </a:solidFill>
              <a:effectLst>
                <a:glow rad="139700">
                  <a:schemeClr val="accent2">
                    <a:satMod val="175000"/>
                    <a:alpha val="40000"/>
                  </a:schemeClr>
                </a:glow>
              </a:effectLst>
            </a:endParaRPr>
          </a:p>
        </p:txBody>
      </p:sp>
      <p:sp>
        <p:nvSpPr>
          <p:cNvPr id="8" name="Right Arrow 7"/>
          <p:cNvSpPr/>
          <p:nvPr/>
        </p:nvSpPr>
        <p:spPr>
          <a:xfrm>
            <a:off x="228600" y="5752214"/>
            <a:ext cx="1180213" cy="956930"/>
          </a:xfrm>
          <a:prstGeom prst="rightArrow">
            <a:avLst/>
          </a:prstGeom>
          <a:solidFill>
            <a:srgbClr val="FF0000"/>
          </a:solidFill>
          <a:ln w="28575">
            <a:solidFill>
              <a:schemeClr val="tx1"/>
            </a:solidFill>
          </a:ln>
        </p:spPr>
        <p:style>
          <a:lnRef idx="0">
            <a:schemeClr val="accent5"/>
          </a:lnRef>
          <a:fillRef idx="3">
            <a:schemeClr val="accent5"/>
          </a:fillRef>
          <a:effectRef idx="3">
            <a:schemeClr val="accent5"/>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0280417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095" y="693810"/>
            <a:ext cx="8986923" cy="5243694"/>
          </a:xfrm>
        </p:spPr>
        <p:txBody>
          <a:bodyPr>
            <a:normAutofit/>
          </a:bodyPr>
          <a:lstStyle/>
          <a:p>
            <a:pPr marL="0" indent="0">
              <a:buNone/>
            </a:pPr>
            <a:r>
              <a:rPr lang="fa-IR" sz="3600" dirty="0">
                <a:solidFill>
                  <a:schemeClr val="tx1"/>
                </a:solidFill>
                <a:cs typeface="B Titr" panose="00000700000000000000" pitchFamily="2" charset="-78"/>
              </a:rPr>
              <a:t>اهمیت چـک ليـست ارزيـابي</a:t>
            </a:r>
          </a:p>
          <a:p>
            <a:pPr marL="0" indent="0">
              <a:buNone/>
            </a:pPr>
            <a:endParaRPr lang="en-US" sz="3600" dirty="0">
              <a:solidFill>
                <a:schemeClr val="tx1"/>
              </a:solidFill>
              <a:cs typeface="B Titr" panose="00000700000000000000" pitchFamily="2" charset="-78"/>
            </a:endParaRPr>
          </a:p>
          <a:p>
            <a:pPr marL="0" indent="0" algn="just">
              <a:buNone/>
            </a:pPr>
            <a:r>
              <a:rPr lang="fa-IR" sz="2400" b="1" dirty="0">
                <a:cs typeface="B Nazanin" panose="00000400000000000000" pitchFamily="2" charset="-78"/>
              </a:rPr>
              <a:t>اغلب در بررسي  و مطالعه  پرونده هاي قضايي بدليل سنگيني و پرحجم بودن اسناد و مدارک پرونده، دعوي طرفين و مشغله زياد کارشناس هنگام بازديد در اجراي قرار کارشناسي، برخي از نکات و ظرافتها از قلم مي افتد و پس از بازديد و هنگام جمع آوري و جمع بندي مطالب در زمان تهيه گزارش نهايي احساس کمبود در بعضي از موارد و شواهد بوجود مي آيد که کارشناس نياز به بازديد مجدد و مراجعه دوباره به محل خواهد داشت</a:t>
            </a:r>
            <a:r>
              <a:rPr lang="en-US" sz="2400" b="1" dirty="0">
                <a:cs typeface="B Nazanin" panose="00000400000000000000" pitchFamily="2" charset="-78"/>
              </a:rPr>
              <a:t>. </a:t>
            </a:r>
            <a:r>
              <a:rPr lang="fa-IR" sz="2400" b="1" dirty="0">
                <a:cs typeface="B Nazanin" panose="00000400000000000000" pitchFamily="2" charset="-78"/>
              </a:rPr>
              <a:t>با صرف نظر از وقت و هزينه هاي بازديد مجدد محل، از بين رفتن شواهد و قراين در بازديد هاي بعدي موضوع مهمي است که نميتوان از ان چشم پوشي کرد</a:t>
            </a:r>
            <a:r>
              <a:rPr lang="en-US" sz="2400" b="1" dirty="0">
                <a:cs typeface="B Nazanin" panose="00000400000000000000" pitchFamily="2" charset="-78"/>
              </a:rPr>
              <a:t>.</a:t>
            </a:r>
            <a:r>
              <a:rPr lang="fa-IR" sz="2400" b="1" dirty="0">
                <a:cs typeface="B Nazanin" panose="00000400000000000000" pitchFamily="2" charset="-78"/>
              </a:rPr>
              <a:t>با چک لیست عمدتا نیازی به بازدید های بعدی نخواهد بود  نکته های مد نظر هر کارشناسی می تواند در آن اعمال و تکمیل تر گردد (نمونه چک لیست ارزیابی)</a:t>
            </a:r>
            <a:endParaRPr lang="en-US" sz="24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52924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8512"/>
            <a:ext cx="9992903" cy="3938016"/>
          </a:xfrm>
        </p:spPr>
        <p:txBody>
          <a:bodyPr>
            <a:normAutofit/>
          </a:bodyPr>
          <a:lstStyle/>
          <a:p>
            <a:pPr marL="0" indent="0" algn="ctr">
              <a:buNone/>
            </a:pPr>
            <a:r>
              <a:rPr lang="fa-IR" sz="7100" dirty="0">
                <a:solidFill>
                  <a:schemeClr val="tx1"/>
                </a:solidFill>
                <a:cs typeface="B Titr" panose="00000700000000000000" pitchFamily="2" charset="-78"/>
              </a:rPr>
              <a:t>16-اخلاق کارشنـاسی</a:t>
            </a:r>
          </a:p>
          <a:p>
            <a:pPr marL="0" indent="0" algn="ctr">
              <a:buNone/>
            </a:pPr>
            <a:endParaRPr lang="en-US" sz="7100" dirty="0">
              <a:solidFill>
                <a:schemeClr val="tx1"/>
              </a:solidFill>
              <a:cs typeface="B Titr" panose="00000700000000000000" pitchFamily="2" charset="-78"/>
            </a:endParaRPr>
          </a:p>
          <a:p>
            <a:pPr marL="0" indent="0" algn="ctr">
              <a:buNone/>
            </a:pPr>
            <a:r>
              <a:rPr lang="fa-IR" sz="4800" dirty="0">
                <a:solidFill>
                  <a:schemeClr val="tx1"/>
                </a:solidFill>
                <a:cs typeface="B Titr" panose="00000700000000000000" pitchFamily="2" charset="-78"/>
              </a:rPr>
              <a:t>(بـایدها و نبـایدهای کـارشنـاسی)</a:t>
            </a:r>
            <a:endParaRPr lang="en-US" sz="4800" dirty="0">
              <a:solidFill>
                <a:schemeClr val="tx1"/>
              </a:solidFill>
              <a:cs typeface="B Titr" panose="00000700000000000000" pitchFamily="2" charset="-78"/>
            </a:endParaRPr>
          </a:p>
          <a:p>
            <a:pPr marL="0" indent="0" algn="ctr">
              <a:buNone/>
            </a:pPr>
            <a:endParaRPr lang="fa-IR" dirty="0"/>
          </a:p>
        </p:txBody>
      </p:sp>
    </p:spTree>
    <p:extLst>
      <p:ext uri="{BB962C8B-B14F-4D97-AF65-F5344CB8AC3E}">
        <p14:creationId xmlns:p14="http://schemas.microsoft.com/office/powerpoint/2010/main" val="14669818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753" y="223285"/>
            <a:ext cx="9093249" cy="6507124"/>
          </a:xfrm>
        </p:spPr>
        <p:txBody>
          <a:bodyPr/>
          <a:lstStyle/>
          <a:p>
            <a:pPr marL="0" indent="0">
              <a:buNone/>
            </a:pPr>
            <a:r>
              <a:rPr lang="fa-IR" sz="3600" dirty="0">
                <a:solidFill>
                  <a:schemeClr val="tx1"/>
                </a:solidFill>
                <a:cs typeface="B Titr" panose="00000700000000000000" pitchFamily="2" charset="-78"/>
              </a:rPr>
              <a:t>در مقـام اعتقـادی</a:t>
            </a:r>
            <a:endParaRPr lang="en-US" sz="3600" dirty="0">
              <a:solidFill>
                <a:schemeClr val="tx1"/>
              </a:solidFill>
              <a:cs typeface="B Titr" panose="00000700000000000000" pitchFamily="2" charset="-78"/>
            </a:endParaRPr>
          </a:p>
          <a:p>
            <a:pPr>
              <a:buFont typeface="Wingdings" panose="05000000000000000000" pitchFamily="2" charset="2"/>
              <a:buChar char="q"/>
            </a:pPr>
            <a:r>
              <a:rPr lang="fa-IR" sz="2400" b="1" dirty="0">
                <a:cs typeface="B Nazanin" panose="00000400000000000000" pitchFamily="2" charset="-78"/>
              </a:rPr>
              <a:t>	اعتقـاد قلبـی و درونی به خداوند و تـوکل بر او و ناظر بودن پروردگاردر تمام امور</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اعتمـاد و اعتقاد به توان تخصصی خود برای برخورد با مشکل</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اعتقـاد به روزی حلال و برکت خداوندی</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احتـرام به قـانون و مقـررات و آئیـن نـامه کشور و حقوق قانونی</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احتـرام به اعتقادات مذهبی و سنت های پسندیده مردم و احترام به عواطف انسـانی و قومی</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اعتقـاد به حفظ حقوق و شئونات،  و وثاقت کارشناسی </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خود سـازی در تمام مراحل و معلم اخلاقی حین کارشناسی</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دارا بـودن عـفت و پاکـدامنی و چشم پوشی از محرمات و تمسک به امور حلال و طاهر</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عـدم توجه به درآمد کارشناسی در کار سخت و اسان</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	اعتقـاد به اصـل بی طرفی </a:t>
            </a:r>
            <a:endParaRPr lang="fa-IR" sz="2400" dirty="0">
              <a:cs typeface="B Nazanin" panose="00000400000000000000" pitchFamily="2" charset="-78"/>
            </a:endParaRPr>
          </a:p>
        </p:txBody>
      </p:sp>
    </p:spTree>
    <p:extLst>
      <p:ext uri="{BB962C8B-B14F-4D97-AF65-F5344CB8AC3E}">
        <p14:creationId xmlns:p14="http://schemas.microsoft.com/office/powerpoint/2010/main" val="37506484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874" y="0"/>
            <a:ext cx="8923128" cy="6698512"/>
          </a:xfrm>
        </p:spPr>
        <p:txBody>
          <a:bodyPr>
            <a:normAutofit fontScale="92500"/>
          </a:bodyPr>
          <a:lstStyle/>
          <a:p>
            <a:pPr marL="0" indent="0">
              <a:buNone/>
            </a:pPr>
            <a:r>
              <a:rPr lang="fa-IR" sz="3900" dirty="0">
                <a:solidFill>
                  <a:schemeClr val="tx1"/>
                </a:solidFill>
                <a:cs typeface="B Titr" panose="00000700000000000000" pitchFamily="2" charset="-78"/>
              </a:rPr>
              <a:t>در مقـام رفتـاری</a:t>
            </a:r>
            <a:endParaRPr lang="en-US" sz="3900" dirty="0">
              <a:solidFill>
                <a:schemeClr val="tx1"/>
              </a:solidFill>
              <a:cs typeface="B Titr" panose="00000700000000000000" pitchFamily="2" charset="-78"/>
            </a:endParaRPr>
          </a:p>
          <a:p>
            <a:pPr>
              <a:spcBef>
                <a:spcPts val="80"/>
              </a:spcBef>
              <a:buFont typeface="Wingdings" panose="05000000000000000000" pitchFamily="2" charset="2"/>
              <a:buChar char="q"/>
            </a:pPr>
            <a:r>
              <a:rPr lang="fa-IR" sz="1900" b="1" dirty="0">
                <a:cs typeface="B Nazanin" panose="00000400000000000000" pitchFamily="2" charset="-78"/>
              </a:rPr>
              <a:t>	</a:t>
            </a:r>
            <a:r>
              <a:rPr lang="fa-IR" sz="2400" b="1" dirty="0">
                <a:cs typeface="B Nazanin" panose="00000400000000000000" pitchFamily="2" charset="-78"/>
              </a:rPr>
              <a:t>حفظ مقام و منزلت و شخصیت اجتماعی خود در مقام کارشناس</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خود را در مقام قضاوت دیدن(اما قاضی ،وکیل،بازپرس نباشید دستور و حکم ندهید) </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دوری از تکبر و ریا و خود بزرگ بینی ،خود بینی و خود خواهی</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رعایت اصول شجاعت ،شهامت ، صداقت در برخوردها و صراحت لهجه در بیان</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رعایت اصل اعتدال و بی طرفی در برخورد با مراجعین و متداعیین</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صبور ،ارام و فکور و با حوصله  بودن</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گشاده رو در کار</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طرح سوال از طرفین با ظرافتی که به هیچیک بر نخورد</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استفاده از خصلت خوب و پرهیز از کینه</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زنده کردن نیت های خوب در مردم حین رسیدگی</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شناسایی عواطف و اخلاق خوب و بهره گیری از ان در رسیدگی</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عدم ماجراجویی و عدم تضاد مخرب بین اصحاب دعوا</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رعایت احترام و ادب حتی در خطاب</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حفظ و رعایت حقوق دیگران و مدیریت موضوعات و اتفاقات</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حضور در جمع هیئت در تمام مراحل و شرایط</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امادگی برای پذیرش هر گونه تهمت و حرف ..</a:t>
            </a:r>
            <a:endParaRPr lang="en-US" sz="2400" dirty="0">
              <a:cs typeface="B Nazanin" panose="00000400000000000000" pitchFamily="2" charset="-78"/>
            </a:endParaRPr>
          </a:p>
          <a:p>
            <a:pPr>
              <a:spcBef>
                <a:spcPts val="80"/>
              </a:spcBef>
              <a:buFont typeface="Wingdings" panose="05000000000000000000" pitchFamily="2" charset="2"/>
              <a:buChar char="q"/>
            </a:pPr>
            <a:r>
              <a:rPr lang="fa-IR" sz="2400" b="1" dirty="0">
                <a:cs typeface="B Nazanin" panose="00000400000000000000" pitchFamily="2" charset="-78"/>
              </a:rPr>
              <a:t>	بهره گیری از اذکار الهی و پرهیز از شیطان</a:t>
            </a:r>
            <a:endParaRPr lang="en-US" sz="2400" dirty="0">
              <a:cs typeface="B Nazanin" panose="00000400000000000000" pitchFamily="2" charset="-78"/>
            </a:endParaRPr>
          </a:p>
          <a:p>
            <a:pPr>
              <a:buFont typeface="Wingdings" panose="05000000000000000000" pitchFamily="2" charset="2"/>
              <a:buChar char="q"/>
            </a:pPr>
            <a:endParaRPr lang="fa-IR" dirty="0"/>
          </a:p>
        </p:txBody>
      </p:sp>
    </p:spTree>
    <p:extLst>
      <p:ext uri="{BB962C8B-B14F-4D97-AF65-F5344CB8AC3E}">
        <p14:creationId xmlns:p14="http://schemas.microsoft.com/office/powerpoint/2010/main" val="30505563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609" y="0"/>
            <a:ext cx="8944393" cy="6698511"/>
          </a:xfrm>
        </p:spPr>
        <p:txBody>
          <a:bodyPr>
            <a:normAutofit/>
          </a:bodyPr>
          <a:lstStyle/>
          <a:p>
            <a:pPr marL="0" indent="0">
              <a:buNone/>
            </a:pPr>
            <a:r>
              <a:rPr lang="fa-IR" sz="3600" dirty="0">
                <a:solidFill>
                  <a:schemeClr val="tx1"/>
                </a:solidFill>
                <a:cs typeface="B Titr" panose="00000700000000000000" pitchFamily="2" charset="-78"/>
              </a:rPr>
              <a:t>در مقـام اجـرایی</a:t>
            </a:r>
            <a:endParaRPr lang="en-US" sz="3600" dirty="0">
              <a:solidFill>
                <a:schemeClr val="tx1"/>
              </a:solidFill>
              <a:cs typeface="B Titr" panose="000007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سربازی و موظف بودن در کارشناسی</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شناخت کارشناسی ،نحوه ورود به کار و تشخیص</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کسب اطلاعات از کلیه عوامل در گیر قبل از ورود</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نحوه حضور در قرار و عدم اظهار در مقابل طرفین حاضر</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کم حرفی و شنونده خوب بودن و نصیحت بجا</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قدر شناسی در رسیدگی از زحمات طرفین</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جلوگیری از برخوردهای نامناسب و توهین امیز اصحاب دعوا با ملاطفت</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حفظ اسرار طرفین نسبت بهم و دیگران</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مشورت با همکاران ،کارشناسان و صاحب نظران</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تقسیم کار در کار هیئتی و احترام به پیشکسوتان</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درخواست دستمزد مطابق تعرفه و افزایش تخفیف با منطق</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وجه به جهات رد کارشناسی</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بهره گیری از سنت بزرگان دینی ،اجتماعی و شخصیت ها برای راهنمایی و حل مشکل و صلح</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جلوگیری از هرگونه سو استفاده ازابعاد کارشناسی</a:t>
            </a:r>
            <a:endParaRPr lang="en-US" sz="2400" dirty="0">
              <a:cs typeface="B Nazanin" panose="00000400000000000000" pitchFamily="2" charset="-78"/>
            </a:endParaRPr>
          </a:p>
          <a:p>
            <a:pPr algn="just">
              <a:spcBef>
                <a:spcPts val="70"/>
              </a:spcBef>
              <a:buFont typeface="Wingdings" panose="05000000000000000000" pitchFamily="2" charset="2"/>
              <a:buChar char="q"/>
            </a:pPr>
            <a:r>
              <a:rPr lang="fa-IR" sz="2400" b="1" dirty="0">
                <a:cs typeface="B Nazanin" panose="00000400000000000000" pitchFamily="2" charset="-78"/>
              </a:rPr>
              <a:t>حضور در محاکم و مراجع قضایی و محافل عمومی و جلسات رسیدگی</a:t>
            </a:r>
            <a:endParaRPr lang="en-US" sz="2400" dirty="0">
              <a:cs typeface="B Nazanin" panose="00000400000000000000" pitchFamily="2" charset="-78"/>
            </a:endParaRPr>
          </a:p>
          <a:p>
            <a:pPr>
              <a:buFont typeface="Wingdings" panose="05000000000000000000" pitchFamily="2" charset="2"/>
              <a:buChar char="q"/>
            </a:pPr>
            <a:endParaRPr lang="fa-IR" dirty="0"/>
          </a:p>
        </p:txBody>
      </p:sp>
    </p:spTree>
    <p:extLst>
      <p:ext uri="{BB962C8B-B14F-4D97-AF65-F5344CB8AC3E}">
        <p14:creationId xmlns:p14="http://schemas.microsoft.com/office/powerpoint/2010/main" val="3715248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507" y="233916"/>
            <a:ext cx="8912495" cy="6464595"/>
          </a:xfrm>
        </p:spPr>
        <p:txBody>
          <a:bodyPr/>
          <a:lstStyle/>
          <a:p>
            <a:pPr marL="0" indent="0">
              <a:buNone/>
            </a:pPr>
            <a:r>
              <a:rPr lang="fa-IR" sz="3200" dirty="0">
                <a:solidFill>
                  <a:schemeClr val="tx1"/>
                </a:solidFill>
                <a:cs typeface="B Titr" panose="00000700000000000000" pitchFamily="2" charset="-78"/>
              </a:rPr>
              <a:t>در مقـام نوشتـاری</a:t>
            </a:r>
            <a:endParaRPr lang="en-US" sz="3200" dirty="0">
              <a:solidFill>
                <a:schemeClr val="tx1"/>
              </a:solidFill>
              <a:cs typeface="B Titr" panose="000007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بنام خدا شروع کنیم</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با احترام شروع و محترمانه بنویسیم</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	مطابق قرار بنویسیم( در نوشته خارج قرار ،گزارش مخدوش محسوب می گردد)</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طرفین را به یک نحو خطاب دهیم</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پاسخ مستدل ،قانونی و کوتاه در نظریه بدهیم(جامع و رسا)</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در بیان حقایق در گزارش دقت شد</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نوشته بوی طرفداری و وکالت ندهد</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دوری از احساس اما تاکید بر استدلال</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نظریه روشن ،واضح دقیق و صریح بدهیم</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پیشنهاد و توصیه با رعایت ملاطفت نه امر دستوری</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جملات کامل و قاطع باشد بوی شک ندهدمثل:شاید ، اگر چه ،چنانکه ..</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خط خوش (و ساده ،بصورت نستعلیق و شکسته نباشد)،تمیز و کاغذ واحد بنویسیم</a:t>
            </a:r>
            <a:endParaRPr lang="en-US" sz="2400" dirty="0">
              <a:cs typeface="B Nazanin" panose="00000400000000000000" pitchFamily="2" charset="-78"/>
            </a:endParaRPr>
          </a:p>
          <a:p>
            <a:pPr>
              <a:spcBef>
                <a:spcPts val="70"/>
              </a:spcBef>
              <a:buFont typeface="Wingdings" panose="05000000000000000000" pitchFamily="2" charset="2"/>
              <a:buChar char="q"/>
            </a:pPr>
            <a:r>
              <a:rPr lang="fa-IR" sz="2400" b="1" dirty="0">
                <a:cs typeface="B Nazanin" panose="00000400000000000000" pitchFamily="2" charset="-78"/>
              </a:rPr>
              <a:t>در نحوه ارسال و تسلیم دقت کنیم</a:t>
            </a:r>
            <a:endParaRPr lang="en-US" sz="24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23719406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3405"/>
            <a:ext cx="8596668" cy="6134986"/>
          </a:xfrm>
        </p:spPr>
        <p:txBody>
          <a:bodyPr/>
          <a:lstStyle/>
          <a:p>
            <a:pPr marL="0" indent="0">
              <a:buNone/>
            </a:pPr>
            <a:r>
              <a:rPr lang="fa-IR" sz="3200" dirty="0">
                <a:solidFill>
                  <a:schemeClr val="tx1"/>
                </a:solidFill>
                <a:cs typeface="B Titr" panose="00000700000000000000" pitchFamily="2" charset="-78"/>
              </a:rPr>
              <a:t>اصـول حـرفه در کـارشنـاسی</a:t>
            </a:r>
          </a:p>
          <a:p>
            <a:pPr marL="0" indent="0">
              <a:buNone/>
            </a:pPr>
            <a:endParaRPr lang="en-US" sz="3200" dirty="0">
              <a:solidFill>
                <a:schemeClr val="tx1"/>
              </a:solidFill>
              <a:cs typeface="B Titr" panose="00000700000000000000" pitchFamily="2" charset="-78"/>
            </a:endParaRPr>
          </a:p>
          <a:p>
            <a:pPr>
              <a:buFont typeface="Wingdings" panose="05000000000000000000" pitchFamily="2" charset="2"/>
              <a:buChar char="q"/>
            </a:pPr>
            <a:r>
              <a:rPr lang="fa-IR" sz="2400" b="1" dirty="0">
                <a:cs typeface="B Nazanin" panose="00000400000000000000" pitchFamily="2" charset="-78"/>
              </a:rPr>
              <a:t>به موقع ،سـر وقت و رعـایت ادب</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آراستـگی ظاهـر ،لبـاس و نظافـت در حد شرع و عرف</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مطالعـه پرونده با صبر ،حلم و برد باری و نت برداری</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استماع نظرات طرفین و مطلعین با دقت و یادداشت</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همراه داشتن ورقه یادداشت و رکوردر ضبط صدا</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ارائـه پاسخ دقیق و بموقع تا مشکل افرین نشود</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اطلاع بموقع مباحث به قاضی و مرجع ارجاع دهنده در کلیه مراحل</a:t>
            </a:r>
            <a:endParaRPr lang="en-US" sz="2400" dirty="0">
              <a:cs typeface="B Nazanin" panose="00000400000000000000" pitchFamily="2" charset="-78"/>
            </a:endParaRPr>
          </a:p>
          <a:p>
            <a:pPr>
              <a:buFont typeface="Wingdings" panose="05000000000000000000" pitchFamily="2" charset="2"/>
              <a:buChar char="q"/>
            </a:pPr>
            <a:r>
              <a:rPr lang="fa-IR" sz="2400" b="1" dirty="0">
                <a:cs typeface="B Nazanin" panose="00000400000000000000" pitchFamily="2" charset="-78"/>
              </a:rPr>
              <a:t>دوست یابی با افتخار در کار و پرهیز از دشمن تراشی بی حاصل و زایل کننده(حفظ ابرو قطره ای اما زایل شدن دفعتی است)</a:t>
            </a:r>
            <a:endParaRPr lang="en-US" sz="24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942794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
            <a:ext cx="9631680" cy="6644640"/>
          </a:xfrm>
        </p:spPr>
        <p:txBody>
          <a:bodyPr>
            <a:normAutofit fontScale="77500" lnSpcReduction="20000"/>
          </a:bodyPr>
          <a:lstStyle/>
          <a:p>
            <a:pPr marL="0" indent="0">
              <a:buNone/>
            </a:pPr>
            <a:r>
              <a:rPr lang="fa-IR" sz="3500" dirty="0">
                <a:solidFill>
                  <a:schemeClr val="tx1"/>
                </a:solidFill>
                <a:cs typeface="B Titr" panose="00000700000000000000" pitchFamily="2" charset="-78"/>
              </a:rPr>
              <a:t>              مشخصه  کلـی  کـارشنـاس :</a:t>
            </a:r>
          </a:p>
          <a:p>
            <a:pPr marL="0" indent="0">
              <a:buNone/>
            </a:pPr>
            <a:endParaRPr lang="en-US" sz="1600" dirty="0">
              <a:solidFill>
                <a:schemeClr val="tx1"/>
              </a:solidFill>
              <a:cs typeface="B Titr" panose="000007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حفظ استقلال</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بـی طرفی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مسئـولیت پذیری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قانـونگرایی و  وجدان کاری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اعلام جهات رد یا عذر موجه</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قبـول و اجـرا قرار و ابلاغ</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اظهار نظر در وقت </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حضور در مرجع قضایی و.. بـرای توضیح</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حفظ اسرار طرفین</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رعـایت اخلاق کارشنـاسی (ادب و نـزاکت در نوشتـار ،گفتـار و رفتـار )</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سـرعت عـمل</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دقـت کـاری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نظـم کـاری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تلاش در رعـایت و ارتقـاء کیفیت و جامعیت گزارشات کارشناسی</a:t>
            </a:r>
            <a:endParaRPr lang="en-US" sz="3300" dirty="0">
              <a:cs typeface="B Nazanin" panose="00000400000000000000" pitchFamily="2" charset="-78"/>
            </a:endParaRPr>
          </a:p>
          <a:p>
            <a:pPr>
              <a:spcBef>
                <a:spcPts val="70"/>
              </a:spcBef>
              <a:buFont typeface="Wingdings" panose="05000000000000000000" pitchFamily="2" charset="2"/>
              <a:buChar char="q"/>
            </a:pPr>
            <a:r>
              <a:rPr lang="fa-IR" sz="3300" b="1" dirty="0">
                <a:cs typeface="B Nazanin" panose="00000400000000000000" pitchFamily="2" charset="-78"/>
              </a:rPr>
              <a:t>تلاش،تحقیق و پـژوهش درکسب دانـش و اطلاعـات اصـول و مبـانی کارشناسی</a:t>
            </a:r>
          </a:p>
          <a:p>
            <a:pPr marL="0" indent="0">
              <a:spcBef>
                <a:spcPts val="70"/>
              </a:spcBef>
              <a:buNone/>
            </a:pPr>
            <a:endParaRPr lang="fa-IR" sz="2800" b="1" dirty="0">
              <a:cs typeface="B Nazanin" panose="00000400000000000000" pitchFamily="2" charset="-78"/>
            </a:endParaRPr>
          </a:p>
          <a:p>
            <a:pPr marL="0" indent="0">
              <a:spcBef>
                <a:spcPts val="70"/>
              </a:spcBef>
              <a:buNone/>
            </a:pPr>
            <a:endParaRPr lang="fa-IR" sz="2800" b="1" dirty="0">
              <a:cs typeface="B Nazanin" panose="00000400000000000000" pitchFamily="2" charset="-78"/>
            </a:endParaRPr>
          </a:p>
          <a:p>
            <a:pPr marL="0" indent="0" algn="ctr">
              <a:spcBef>
                <a:spcPts val="70"/>
              </a:spcBef>
              <a:buNone/>
            </a:pPr>
            <a:r>
              <a:rPr lang="fa-IR" sz="2800" b="1" dirty="0">
                <a:cs typeface="B Nazanin" panose="00000400000000000000" pitchFamily="2" charset="-78"/>
              </a:rPr>
              <a:t>                                                                      ادامه در صفحه بعد...</a:t>
            </a:r>
            <a:endParaRPr lang="fa-IR" sz="2800" dirty="0">
              <a:cs typeface="B Nazanin" panose="00000400000000000000" pitchFamily="2" charset="-78"/>
            </a:endParaRPr>
          </a:p>
        </p:txBody>
      </p:sp>
    </p:spTree>
    <p:extLst>
      <p:ext uri="{BB962C8B-B14F-4D97-AF65-F5344CB8AC3E}">
        <p14:creationId xmlns:p14="http://schemas.microsoft.com/office/powerpoint/2010/main" val="3553650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060"/>
            <a:ext cx="9690371" cy="6772940"/>
          </a:xfrm>
        </p:spPr>
        <p:txBody>
          <a:bodyPr>
            <a:normAutofit lnSpcReduction="10000"/>
          </a:bodyPr>
          <a:lstStyle/>
          <a:p>
            <a:pPr>
              <a:spcBef>
                <a:spcPts val="60"/>
              </a:spcBef>
              <a:buFont typeface="Wingdings" panose="05000000000000000000" pitchFamily="2" charset="2"/>
              <a:buChar char="q"/>
            </a:pPr>
            <a:r>
              <a:rPr lang="fa-IR" sz="2400" b="1" dirty="0">
                <a:cs typeface="B Nazanin" panose="00000400000000000000" pitchFamily="2" charset="-78"/>
              </a:rPr>
              <a:t>آراستگی ظاهر</a:t>
            </a:r>
          </a:p>
          <a:p>
            <a:pPr>
              <a:spcBef>
                <a:spcPts val="60"/>
              </a:spcBef>
              <a:buFont typeface="Wingdings" panose="05000000000000000000" pitchFamily="2" charset="2"/>
              <a:buChar char="q"/>
            </a:pPr>
            <a:r>
              <a:rPr lang="fa-IR" sz="2400" b="1" dirty="0">
                <a:cs typeface="B Nazanin" panose="00000400000000000000" pitchFamily="2" charset="-78"/>
              </a:rPr>
              <a:t>فن بیان وشیوایی کلام</a:t>
            </a:r>
          </a:p>
          <a:p>
            <a:pPr>
              <a:spcBef>
                <a:spcPts val="60"/>
              </a:spcBef>
              <a:buFont typeface="Wingdings" panose="05000000000000000000" pitchFamily="2" charset="2"/>
              <a:buChar char="q"/>
            </a:pPr>
            <a:r>
              <a:rPr lang="fa-IR" sz="2400" b="1" dirty="0">
                <a:cs typeface="B Nazanin" panose="00000400000000000000" pitchFamily="2" charset="-78"/>
              </a:rPr>
              <a:t>لحن و طنین ملایم و نرم در مذاکرات</a:t>
            </a:r>
          </a:p>
          <a:p>
            <a:pPr>
              <a:spcBef>
                <a:spcPts val="60"/>
              </a:spcBef>
              <a:buFont typeface="Wingdings" panose="05000000000000000000" pitchFamily="2" charset="2"/>
              <a:buChar char="q"/>
            </a:pPr>
            <a:r>
              <a:rPr lang="fa-IR" sz="2400" b="1" dirty="0">
                <a:cs typeface="B Nazanin" panose="00000400000000000000" pitchFamily="2" charset="-78"/>
              </a:rPr>
              <a:t>منطق گرا ،منطق جو</a:t>
            </a:r>
          </a:p>
          <a:p>
            <a:pPr>
              <a:spcBef>
                <a:spcPts val="60"/>
              </a:spcBef>
              <a:buFont typeface="Wingdings" panose="05000000000000000000" pitchFamily="2" charset="2"/>
              <a:buChar char="q"/>
            </a:pPr>
            <a:r>
              <a:rPr lang="fa-IR" sz="2400" b="1" dirty="0">
                <a:cs typeface="B Nazanin" panose="00000400000000000000" pitchFamily="2" charset="-78"/>
              </a:rPr>
              <a:t>رعایت شئونات کارشناسی</a:t>
            </a:r>
          </a:p>
          <a:p>
            <a:pPr>
              <a:spcBef>
                <a:spcPts val="60"/>
              </a:spcBef>
              <a:buFont typeface="Wingdings" panose="05000000000000000000" pitchFamily="2" charset="2"/>
              <a:buChar char="q"/>
            </a:pPr>
            <a:r>
              <a:rPr lang="fa-IR" sz="2400" b="1" dirty="0">
                <a:cs typeface="B Nazanin" panose="00000400000000000000" pitchFamily="2" charset="-78"/>
              </a:rPr>
              <a:t>تلاش جهت هم اندیشی وهم افزایی با همکاران کارشناس در حیطه کاری</a:t>
            </a:r>
          </a:p>
          <a:p>
            <a:pPr>
              <a:spcBef>
                <a:spcPts val="60"/>
              </a:spcBef>
              <a:buFont typeface="Wingdings" panose="05000000000000000000" pitchFamily="2" charset="2"/>
              <a:buChar char="q"/>
            </a:pPr>
            <a:r>
              <a:rPr lang="fa-IR" sz="2400" b="1" dirty="0">
                <a:cs typeface="B Nazanin" panose="00000400000000000000" pitchFamily="2" charset="-78"/>
              </a:rPr>
              <a:t>کارشناس مطابق سوگندي که خورده است باید در کلیه امور خداوند متعال را ناظر بر اعمال و کردار و گفتار خود بداند</a:t>
            </a:r>
          </a:p>
          <a:p>
            <a:pPr>
              <a:spcBef>
                <a:spcPts val="60"/>
              </a:spcBef>
              <a:buFont typeface="Wingdings" panose="05000000000000000000" pitchFamily="2" charset="2"/>
              <a:buChar char="q"/>
            </a:pPr>
            <a:r>
              <a:rPr lang="fa-IR" sz="2400" b="1" dirty="0">
                <a:cs typeface="B Nazanin" panose="00000400000000000000" pitchFamily="2" charset="-78"/>
              </a:rPr>
              <a:t>کارشناس باید خوش رفتار با اصحاب دعوي بوده و هرگز در امور کارشناسی عصبانی نگردد</a:t>
            </a:r>
          </a:p>
          <a:p>
            <a:pPr>
              <a:spcBef>
                <a:spcPts val="60"/>
              </a:spcBef>
              <a:buFont typeface="Wingdings" panose="05000000000000000000" pitchFamily="2" charset="2"/>
              <a:buChar char="q"/>
            </a:pPr>
            <a:r>
              <a:rPr lang="fa-IR" sz="2400" b="1" dirty="0">
                <a:cs typeface="B Nazanin" panose="00000400000000000000" pitchFamily="2" charset="-78"/>
              </a:rPr>
              <a:t>کارشناس باید حوصله بسیار داشته و از مراجعات مکرر و فراوان اصحاب دعوي خسته نشده و واکنش منفی نشان ندهد و کمتر به ستوه آید</a:t>
            </a:r>
          </a:p>
          <a:p>
            <a:pPr>
              <a:spcBef>
                <a:spcPts val="60"/>
              </a:spcBef>
              <a:buFont typeface="Wingdings" panose="05000000000000000000" pitchFamily="2" charset="2"/>
              <a:buChar char="q"/>
            </a:pPr>
            <a:r>
              <a:rPr lang="fa-IR" sz="2400" b="1" dirty="0">
                <a:cs typeface="B Nazanin" panose="00000400000000000000" pitchFamily="2" charset="-78"/>
              </a:rPr>
              <a:t>کارشناس نباید بر اشتباهات خود پافشاري نماید و به حق و حقیقت بازگشت نماید</a:t>
            </a:r>
          </a:p>
          <a:p>
            <a:pPr>
              <a:spcBef>
                <a:spcPts val="60"/>
              </a:spcBef>
              <a:buFont typeface="Wingdings" panose="05000000000000000000" pitchFamily="2" charset="2"/>
              <a:buChar char="q"/>
            </a:pPr>
            <a:r>
              <a:rPr lang="fa-IR" sz="2200" b="1" dirty="0">
                <a:cs typeface="B Nazanin" panose="00000400000000000000" pitchFamily="2" charset="-78"/>
              </a:rPr>
              <a:t>برخورد نا مناسب اصحاب دعوي با کارشناس نباید باعث خشمناکی و عصبانیت کارشناس گردد</a:t>
            </a:r>
          </a:p>
          <a:p>
            <a:pPr>
              <a:spcBef>
                <a:spcPts val="60"/>
              </a:spcBef>
              <a:buFont typeface="Wingdings" panose="05000000000000000000" pitchFamily="2" charset="2"/>
              <a:buChar char="q"/>
            </a:pPr>
            <a:r>
              <a:rPr lang="fa-IR" sz="2400" b="1" dirty="0">
                <a:cs typeface="B Nazanin" panose="00000400000000000000" pitchFamily="2" charset="-78"/>
              </a:rPr>
              <a:t>براي کشف حقیقت کارشناس باید از تحقیق اندك خود داري نماید و تلاش فراوان نماید</a:t>
            </a:r>
          </a:p>
          <a:p>
            <a:pPr>
              <a:spcBef>
                <a:spcPts val="60"/>
              </a:spcBef>
              <a:buFont typeface="Wingdings" panose="05000000000000000000" pitchFamily="2" charset="2"/>
              <a:buChar char="q"/>
            </a:pPr>
            <a:r>
              <a:rPr lang="fa-IR" sz="2400" b="1" dirty="0">
                <a:cs typeface="B Nazanin" panose="00000400000000000000" pitchFamily="2" charset="-78"/>
              </a:rPr>
              <a:t>کارشناس باید در یافتن دلیل و مدارك جهت کشف حقیقت تاکیدنماید</a:t>
            </a:r>
          </a:p>
          <a:p>
            <a:pPr>
              <a:spcBef>
                <a:spcPts val="60"/>
              </a:spcBef>
              <a:buFont typeface="Wingdings" panose="05000000000000000000" pitchFamily="2" charset="2"/>
              <a:buChar char="q"/>
            </a:pPr>
            <a:r>
              <a:rPr lang="fa-IR" sz="2400" b="1" dirty="0">
                <a:cs typeface="B Nazanin" panose="00000400000000000000" pitchFamily="2" charset="-78"/>
              </a:rPr>
              <a:t>ستایش فراوان و چرب زبانی اصحاب دعوي باعث انحراف کارشناس نگردد.</a:t>
            </a:r>
          </a:p>
          <a:p>
            <a:pPr>
              <a:spcBef>
                <a:spcPts val="60"/>
              </a:spcBef>
              <a:buFont typeface="Wingdings" panose="05000000000000000000" pitchFamily="2" charset="2"/>
              <a:buChar char="q"/>
            </a:pPr>
            <a:r>
              <a:rPr lang="fa-IR" sz="2400" b="1" dirty="0">
                <a:cs typeface="B Nazanin" panose="00000400000000000000" pitchFamily="2" charset="-78"/>
              </a:rPr>
              <a:t>کارشناس باید طمع را از دل خود بیرون کند         </a:t>
            </a:r>
          </a:p>
          <a:p>
            <a:pPr marL="0" indent="0">
              <a:spcBef>
                <a:spcPts val="60"/>
              </a:spcBef>
              <a:buNone/>
            </a:pPr>
            <a:r>
              <a:rPr lang="fa-IR" sz="2400" b="1" dirty="0">
                <a:cs typeface="B Nazanin" panose="00000400000000000000" pitchFamily="2" charset="-78"/>
              </a:rPr>
              <a:t>                                                                                      ادامه در صفحه بعد... </a:t>
            </a:r>
          </a:p>
          <a:p>
            <a:pPr>
              <a:buFont typeface="Wingdings" panose="05000000000000000000" pitchFamily="2" charset="2"/>
              <a:buChar char="q"/>
            </a:pPr>
            <a:endParaRPr lang="fa-IR" dirty="0"/>
          </a:p>
        </p:txBody>
      </p:sp>
    </p:spTree>
    <p:extLst>
      <p:ext uri="{BB962C8B-B14F-4D97-AF65-F5344CB8AC3E}">
        <p14:creationId xmlns:p14="http://schemas.microsoft.com/office/powerpoint/2010/main" val="325859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120" y="1506072"/>
            <a:ext cx="9113923" cy="3570208"/>
          </a:xfrm>
          <a:prstGeom prst="rect">
            <a:avLst/>
          </a:prstGeom>
          <a:noFill/>
        </p:spPr>
        <p:txBody>
          <a:bodyPr wrap="square" rtlCol="1">
            <a:spAutoFit/>
          </a:bodyPr>
          <a:lstStyle/>
          <a:p>
            <a:r>
              <a:rPr lang="fa-IR" sz="2600" b="1" dirty="0">
                <a:cs typeface="B Nazanin" panose="00000400000000000000" pitchFamily="2" charset="-78"/>
              </a:rPr>
              <a:t>10-  تعـریف انواع قیمت  و ارزش ملک </a:t>
            </a:r>
          </a:p>
          <a:p>
            <a:r>
              <a:rPr lang="fa-IR" sz="2600" b="1" dirty="0">
                <a:cs typeface="B Nazanin" panose="00000400000000000000" pitchFamily="2" charset="-78"/>
              </a:rPr>
              <a:t>11- بـررسی تحلیلی اختـلاف درنظریه های کارشناسی</a:t>
            </a:r>
          </a:p>
          <a:p>
            <a:r>
              <a:rPr lang="fa-IR" sz="2600" b="1" dirty="0">
                <a:cs typeface="B Nazanin" panose="00000400000000000000" pitchFamily="2" charset="-78"/>
              </a:rPr>
              <a:t>12-  مهمتـرین معیـارهادر ارزیابی املاک  </a:t>
            </a:r>
          </a:p>
          <a:p>
            <a:r>
              <a:rPr lang="fa-IR" sz="2600" b="1" dirty="0">
                <a:cs typeface="B Nazanin" panose="00000400000000000000" pitchFamily="2" charset="-78"/>
              </a:rPr>
              <a:t>13- نکات کلی و مهم در نحـوه تهیه گزارش ارزیـابی املاک</a:t>
            </a:r>
          </a:p>
          <a:p>
            <a:r>
              <a:rPr lang="fa-IR" sz="2600" b="1" dirty="0">
                <a:cs typeface="B Nazanin" panose="00000400000000000000" pitchFamily="2" charset="-78"/>
              </a:rPr>
              <a:t>14- انـواع ارزیابی املاک ( ترهین . مصادره ای. وقفی . ستادی .وثیقه و ...)</a:t>
            </a:r>
          </a:p>
          <a:p>
            <a:r>
              <a:rPr lang="fa-IR" sz="2600" b="1" dirty="0">
                <a:cs typeface="B Nazanin" panose="00000400000000000000" pitchFamily="2" charset="-78"/>
              </a:rPr>
              <a:t>15- اهم مدارک  جهت ارزیابی( زمین. ملک مسکونی و...)</a:t>
            </a:r>
          </a:p>
          <a:p>
            <a:r>
              <a:rPr lang="fa-IR" sz="2600" b="1" dirty="0">
                <a:cs typeface="B Nazanin" panose="00000400000000000000" pitchFamily="2" charset="-78"/>
              </a:rPr>
              <a:t>16-اخلاق کارشنـاسی</a:t>
            </a:r>
          </a:p>
          <a:p>
            <a:r>
              <a:rPr lang="fa-IR" sz="2600" b="1" dirty="0">
                <a:cs typeface="B Nazanin" panose="00000400000000000000" pitchFamily="2" charset="-78"/>
              </a:rPr>
              <a:t>17-منابع</a:t>
            </a:r>
          </a:p>
          <a:p>
            <a:endParaRPr lang="fa-IR" b="1" dirty="0"/>
          </a:p>
        </p:txBody>
      </p:sp>
    </p:spTree>
    <p:extLst>
      <p:ext uri="{BB962C8B-B14F-4D97-AF65-F5344CB8AC3E}">
        <p14:creationId xmlns:p14="http://schemas.microsoft.com/office/powerpoint/2010/main" val="30323135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123" y="74432"/>
            <a:ext cx="9229909" cy="6719776"/>
          </a:xfrm>
        </p:spPr>
        <p:txBody>
          <a:bodyPr>
            <a:normAutofit fontScale="85000" lnSpcReduction="20000"/>
          </a:bodyPr>
          <a:lstStyle/>
          <a:p>
            <a:pPr algn="just">
              <a:spcBef>
                <a:spcPts val="50"/>
              </a:spcBef>
              <a:buFont typeface="Wingdings" panose="05000000000000000000" pitchFamily="2" charset="2"/>
              <a:buChar char="q"/>
            </a:pPr>
            <a:r>
              <a:rPr lang="fa-IR" sz="2400" b="1" dirty="0">
                <a:cs typeface="B Nazanin" panose="00000400000000000000" pitchFamily="2" charset="-78"/>
              </a:rPr>
              <a:t>کارشناس باید از گرفتن هزینه کارشناسی یا تفاوت هزینه راسا خودداري نماید و هرگونه هزینه کارشناسی را با درخواست از مرجع قضائی پیگیري نماید.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کارشناس باید از بیان نتیجه کارشناسی و اختلاف در نزد اصحاب دعوي در هنگام معاینه محل و قبل از ارسال نتیجه به محکمه خود داري نماید.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کارشناس باید مرتب در افزایش علم و دانش کارشناسی خود تلاش نماید و از پیشرفت علم و دانش در رشته کارشناسی خود بی اطلاع نباشد. </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باید از هرگونه گزارش دو پهلو و سست خود داري نماید و گزارش کارشناسی در کمال دقت و سلامت و صریح بیان گردد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کارشناس باید از طولانی شدن مهلت ارائه نظریه کارشناسی جلوگیري نماید تا باعث اطاله دادرسی نگردد مگر اینکه رسیدن به حقیقت و بررسی موضوع محتاج  زمان بیشتر باشد دراین صورت لایحه استمهال به دادگاه بدهد</a:t>
            </a:r>
          </a:p>
          <a:p>
            <a:pPr algn="just">
              <a:spcBef>
                <a:spcPts val="50"/>
              </a:spcBef>
              <a:buFont typeface="Wingdings" panose="05000000000000000000" pitchFamily="2" charset="2"/>
              <a:buChar char="q"/>
            </a:pPr>
            <a:r>
              <a:rPr lang="fa-IR" sz="2400" b="1" dirty="0">
                <a:cs typeface="B Nazanin" panose="00000400000000000000" pitchFamily="2" charset="-78"/>
              </a:rPr>
              <a:t>هماهنگی  و تقسیم کارکارشناسان در پرونده هاي هیئتی</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رفتار و منش کارشناس در محاکم قضائی و نحوه بر خورد با مقام محترم قضائی و کارکنان شعب باید مناسب و احترام آمیز بوده و کارشناس بایدشان حرفه اي خود را حفظ نماید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کارشناسان در بحث کارشناسی هاي معاضدتی و کاهش یافته که از طریق محاکم قضائی ویا کانون)ابلاغ می گردد یا شخصا تشخیص می دهد که طرفین اصحاب دعوي داراي مشکلات مادي می باشند از هرگونه کوششی براي تخفیف هزینه کارشناسی دریغ ننمایند.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کارشناس باید در حدود صلاحیت فنی خود اظهار نظر کارشناسی نماید و از هرگونه اظهار نظر خارج از صلاحیت خودداري نماید.</a:t>
            </a:r>
            <a:endParaRPr lang="en-US" sz="2400" b="1" dirty="0">
              <a:cs typeface="B Nazanin" panose="00000400000000000000" pitchFamily="2" charset="-78"/>
            </a:endParaRPr>
          </a:p>
          <a:p>
            <a:pPr algn="just">
              <a:spcBef>
                <a:spcPts val="50"/>
              </a:spcBef>
              <a:buFont typeface="Wingdings" panose="05000000000000000000" pitchFamily="2" charset="2"/>
              <a:buChar char="q"/>
            </a:pPr>
            <a:r>
              <a:rPr lang="fa-IR" sz="2400" b="1" dirty="0">
                <a:cs typeface="B Nazanin" panose="00000400000000000000" pitchFamily="2" charset="-78"/>
              </a:rPr>
              <a:t>هرگونه مشکلات پیش آمده در موضوع کارشناسی را مانندعدم همکاري اصحاب دعوي ، عدم همکاري وکلاي محترم انها ، مهیا ننمودن مقدمات کارشناسی از قبیل وسیله ایاب و ذهاب و معرفی محل ، امکان بازدید و ... را کتبا به مقام محترم قضائی براي کسب تکلیف اعلام نماید.</a:t>
            </a:r>
          </a:p>
          <a:p>
            <a:pPr marL="0" indent="0" algn="just">
              <a:spcBef>
                <a:spcPts val="50"/>
              </a:spcBef>
              <a:buNone/>
            </a:pPr>
            <a:endParaRPr lang="fa-IR" sz="2400" b="1" dirty="0">
              <a:cs typeface="B Nazanin" panose="00000400000000000000" pitchFamily="2" charset="-78"/>
            </a:endParaRPr>
          </a:p>
          <a:p>
            <a:pPr marL="0" indent="0" algn="ctr">
              <a:spcBef>
                <a:spcPts val="50"/>
              </a:spcBef>
              <a:buNone/>
            </a:pPr>
            <a:r>
              <a:rPr lang="fa-IR" sz="2400" b="1" dirty="0">
                <a:cs typeface="B Nazanin" panose="00000400000000000000" pitchFamily="2" charset="-78"/>
              </a:rPr>
              <a:t>                                                                         ادامه در صفحه بعد...</a:t>
            </a:r>
            <a:endParaRPr lang="en-US" sz="2400" b="1" dirty="0">
              <a:cs typeface="B Nazanin" panose="00000400000000000000" pitchFamily="2" charset="-78"/>
            </a:endParaRPr>
          </a:p>
          <a:p>
            <a:pPr>
              <a:buFont typeface="Wingdings" panose="05000000000000000000" pitchFamily="2" charset="2"/>
              <a:buChar char="q"/>
            </a:pPr>
            <a:endParaRPr lang="fa-IR" dirty="0"/>
          </a:p>
        </p:txBody>
      </p:sp>
    </p:spTree>
    <p:extLst>
      <p:ext uri="{BB962C8B-B14F-4D97-AF65-F5344CB8AC3E}">
        <p14:creationId xmlns:p14="http://schemas.microsoft.com/office/powerpoint/2010/main" val="38839037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857"/>
            <a:ext cx="8816802" cy="6570920"/>
          </a:xfrm>
        </p:spPr>
        <p:txBody>
          <a:bodyPr>
            <a:normAutofit fontScale="92500"/>
          </a:bodyPr>
          <a:lstStyle/>
          <a:p>
            <a:pPr algn="just">
              <a:buFont typeface="Wingdings" panose="05000000000000000000" pitchFamily="2" charset="2"/>
              <a:buChar char="q"/>
            </a:pPr>
            <a:r>
              <a:rPr lang="fa-IR" sz="2400" b="1" dirty="0">
                <a:cs typeface="B Nazanin" panose="00000400000000000000" pitchFamily="2" charset="-78"/>
              </a:rPr>
              <a:t>در صورت درخواست مقام محترم قضائی از کارشناس براي اظهار نظر کارشناسی خارج از صلاحیت و یا اظهار نظر در موضوعاتی که ماهیت کارشناسی نداشته و بیشتر ماهیت قضائی دارند ، کارشناسان از اظهار نظر خودداري و مراتب به مقام محترم قضائی اطلاع نمایند.</a:t>
            </a:r>
            <a:endParaRPr lang="en-US" sz="2400" dirty="0">
              <a:cs typeface="B Nazanin" panose="00000400000000000000" pitchFamily="2" charset="-78"/>
            </a:endParaRPr>
          </a:p>
          <a:p>
            <a:pPr algn="just">
              <a:buFont typeface="Wingdings" panose="05000000000000000000" pitchFamily="2" charset="2"/>
              <a:buChar char="q"/>
            </a:pPr>
            <a:r>
              <a:rPr lang="fa-IR" sz="2400" b="1" dirty="0">
                <a:cs typeface="B Nazanin" panose="00000400000000000000" pitchFamily="2" charset="-78"/>
              </a:rPr>
              <a:t>گزارشات کارشناسی مستدل و منضمات گزارش کارشناسی از قبیل نقشه ها و کروکی ها داراي حداقل استاندارد تعرف شده براي نقشه و کروکی بوده و به نحوي باشند که در آینده اگر حکمی بر پایه نظریه کارشناسان و نقشه هاي پیوست ان صادر گردید قابلیت اجرا و پیاده کردن نقشه توسط دیگر کارشناسان باشد</a:t>
            </a:r>
            <a:endParaRPr lang="en-US" sz="2400" dirty="0">
              <a:cs typeface="B Nazanin" panose="00000400000000000000" pitchFamily="2" charset="-78"/>
            </a:endParaRPr>
          </a:p>
          <a:p>
            <a:pPr algn="just">
              <a:buFont typeface="Wingdings" panose="05000000000000000000" pitchFamily="2" charset="2"/>
              <a:buChar char="q"/>
            </a:pPr>
            <a:r>
              <a:rPr lang="fa-IR" sz="2400" b="1" dirty="0">
                <a:cs typeface="B Nazanin" panose="00000400000000000000" pitchFamily="2" charset="-78"/>
              </a:rPr>
              <a:t>در صورت درخواست مابه التفاوت هزینه کارشناسی با استناد به مواد قانونی و انالیز شده و با عنایت به میزان حجم کار توسط کارشناس به مقام محترم قضائی پیشنهاد گردد</a:t>
            </a:r>
            <a:endParaRPr lang="en-US" sz="2400" dirty="0">
              <a:cs typeface="B Nazanin" panose="00000400000000000000" pitchFamily="2" charset="-78"/>
            </a:endParaRPr>
          </a:p>
          <a:p>
            <a:pPr algn="just">
              <a:buFont typeface="Wingdings" panose="05000000000000000000" pitchFamily="2" charset="2"/>
              <a:buChar char="q"/>
            </a:pPr>
            <a:r>
              <a:rPr lang="fa-IR" sz="2400" b="1" dirty="0">
                <a:cs typeface="B Nazanin" panose="00000400000000000000" pitchFamily="2" charset="-78"/>
              </a:rPr>
              <a:t>طبق مقررات عمومی نه تنها کارشناس بلکه عموم مردم باید از گفتار و نوشتار و رفتار خارج از نزاکت بپرهیزند  و رفتار خارج از ان خلاف شئون حرفه ای محسوب می گردد و برخورد با طرفین(خواهان یا خوانده) یکسان و برادرانه اما جدی باشد</a:t>
            </a:r>
            <a:endParaRPr lang="en-US" sz="2400" dirty="0">
              <a:cs typeface="B Nazanin" panose="00000400000000000000" pitchFamily="2" charset="-78"/>
            </a:endParaRPr>
          </a:p>
          <a:p>
            <a:pPr algn="just">
              <a:buFont typeface="Wingdings" panose="05000000000000000000" pitchFamily="2" charset="2"/>
              <a:buChar char="q"/>
            </a:pPr>
            <a:r>
              <a:rPr lang="fa-IR" sz="2400" b="1" dirty="0">
                <a:cs typeface="B Nazanin" panose="00000400000000000000" pitchFamily="2" charset="-78"/>
              </a:rPr>
              <a:t>در صورت نیاز ارائه گزارش اصلاحی یا تکمیلی در اسرع وقت در ارائه نظرات اقدام نماید </a:t>
            </a:r>
            <a:endParaRPr lang="en-US" sz="2400" dirty="0">
              <a:cs typeface="B Nazanin" panose="00000400000000000000" pitchFamily="2" charset="-78"/>
            </a:endParaRPr>
          </a:p>
          <a:p>
            <a:pPr algn="just">
              <a:buFont typeface="Wingdings" panose="05000000000000000000" pitchFamily="2" charset="2"/>
              <a:buChar char="q"/>
            </a:pPr>
            <a:r>
              <a:rPr lang="fa-IR" sz="2400" b="1" dirty="0">
                <a:cs typeface="B Nazanin" panose="00000400000000000000" pitchFamily="2" charset="-78"/>
              </a:rPr>
              <a:t>در کارشناسی از دخالت در کار کارشناسان همکار که ارتباطی کاری با ما ندارد  به هر نحوی اجتناب گردد و احترام همکاران حتما حفظ گردد.</a:t>
            </a:r>
            <a:endParaRPr lang="en-US" sz="24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4149436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8222"/>
            <a:ext cx="8596668" cy="6719777"/>
          </a:xfrm>
        </p:spPr>
        <p:txBody>
          <a:bodyPr>
            <a:normAutofit/>
          </a:bodyPr>
          <a:lstStyle/>
          <a:p>
            <a:pPr marL="0" indent="0">
              <a:spcBef>
                <a:spcPts val="50"/>
              </a:spcBef>
              <a:buNone/>
            </a:pPr>
            <a:r>
              <a:rPr lang="fa-IR" sz="2400" dirty="0">
                <a:solidFill>
                  <a:schemeClr val="tx1"/>
                </a:solidFill>
                <a:cs typeface="B Titr" panose="00000700000000000000" pitchFamily="2" charset="-78"/>
              </a:rPr>
              <a:t>تخلفـات انتظامی کـارشناسان رسمـی دادگستـری  بـراسـاس مـاده      26( ق. ک .ک ر.د) مصـوب مـورخ 18/1/1381 به شـرح ذیل می باشد:</a:t>
            </a:r>
          </a:p>
          <a:p>
            <a:pPr marL="0" indent="0">
              <a:spcBef>
                <a:spcPts val="50"/>
              </a:spcBef>
              <a:buNone/>
            </a:pPr>
            <a:endParaRPr lang="fa-IR" sz="2400" dirty="0">
              <a:solidFill>
                <a:schemeClr val="tx1"/>
              </a:solidFill>
              <a:cs typeface="B Titr" panose="00000700000000000000" pitchFamily="2" charset="-78"/>
            </a:endParaRPr>
          </a:p>
          <a:p>
            <a:pPr marL="0" indent="0">
              <a:spcBef>
                <a:spcPts val="50"/>
              </a:spcBef>
              <a:buNone/>
            </a:pPr>
            <a:endParaRPr lang="en-US" sz="2000" dirty="0">
              <a:solidFill>
                <a:schemeClr val="tx1"/>
              </a:solidFill>
              <a:cs typeface="B Titr" panose="00000700000000000000" pitchFamily="2" charset="-78"/>
            </a:endParaRPr>
          </a:p>
          <a:p>
            <a:pPr marL="0" indent="0">
              <a:spcBef>
                <a:spcPts val="50"/>
              </a:spcBef>
              <a:buNone/>
            </a:pPr>
            <a:r>
              <a:rPr lang="fa-IR" sz="2800" b="1" dirty="0">
                <a:cs typeface="B Nazanin" panose="00000400000000000000" pitchFamily="2" charset="-78"/>
              </a:rPr>
              <a:t>1- عدم حضور در مراجع صالحه در  وقت مقرر بدون عذر موجه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2- توسل به معاذیری که خلاف بودن انها بعدا ثابت شود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3- مسامحه و سهل انگاری در اظهار نظر ،هرچند موثر در تصمیمات مراجع صلاحیتدار باشد یا نباشد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4- تسلیم اسناد و مدارک به اشخاصی که قانونا حق دریافت انرا ندارند و یا امتناع از تسلیم انها به اشخاصی که حق دریافت دارند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5- سوء رفتار و اعمال خلاف شئونات  شغلی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6- نقض قوانین و مقررات در اظهار نظر کارشناسی </a:t>
            </a:r>
            <a:endParaRPr lang="en-US" sz="28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21729026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0689"/>
            <a:ext cx="8596668" cy="5870674"/>
          </a:xfrm>
        </p:spPr>
        <p:txBody>
          <a:bodyPr/>
          <a:lstStyle/>
          <a:p>
            <a:pPr marL="0" indent="0">
              <a:spcBef>
                <a:spcPts val="50"/>
              </a:spcBef>
              <a:buNone/>
            </a:pPr>
            <a:r>
              <a:rPr lang="fa-IR" sz="2800" b="1" dirty="0">
                <a:cs typeface="B Nazanin" panose="00000400000000000000" pitchFamily="2" charset="-78"/>
              </a:rPr>
              <a:t>7- انجام کارشناسی و اظهار نظر باوجود  جهات رد قانونی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8- انجام کارشناسی و اظهار نظر در اموری که خارج از صلاحیت کارشناس است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9- انجام کارشناسی و اظهار نظر برخلاف واقع و تبانی</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10- انجام کارشناسی و اظهار نظر با پروانه ای که اعتبار ان منقضی شده باشد </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11- اخذ وجه یا مال یا قبول خدمت مازاد بر تعرفه دستمزد و هزینه مقرر در قوانین یا دستورات مراجع صلاحیت دار</a:t>
            </a:r>
            <a:endParaRPr lang="en-US" sz="2800" dirty="0">
              <a:cs typeface="B Nazanin" panose="00000400000000000000" pitchFamily="2" charset="-78"/>
            </a:endParaRPr>
          </a:p>
          <a:p>
            <a:pPr marL="0" indent="0">
              <a:spcBef>
                <a:spcPts val="50"/>
              </a:spcBef>
              <a:buNone/>
            </a:pPr>
            <a:r>
              <a:rPr lang="fa-IR" sz="2800" b="1" dirty="0">
                <a:cs typeface="B Nazanin" panose="00000400000000000000" pitchFamily="2" charset="-78"/>
              </a:rPr>
              <a:t>12- انجام کارشناسی و اظهار نظر در زمان تعلیق ، محرومیت از حقوق اجتماعی و یا اثبات فاقدشرایط کارشناسی(موضوع ماده 15 قانون کارشناسان)</a:t>
            </a:r>
            <a:endParaRPr lang="en-US" sz="28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15438250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351" y="147296"/>
            <a:ext cx="9143999" cy="6549655"/>
          </a:xfrm>
        </p:spPr>
        <p:txBody>
          <a:bodyPr>
            <a:normAutofit/>
          </a:bodyPr>
          <a:lstStyle/>
          <a:p>
            <a:pPr marL="0" indent="0">
              <a:buNone/>
            </a:pPr>
            <a:endParaRPr lang="en-US" sz="1900" dirty="0">
              <a:solidFill>
                <a:schemeClr val="tx1"/>
              </a:solidFill>
            </a:endParaRPr>
          </a:p>
          <a:p>
            <a:pPr algn="r" rtl="1"/>
            <a:r>
              <a:rPr lang="fa-IR" sz="3200" dirty="0">
                <a:cs typeface="B Titr" panose="00000700000000000000" pitchFamily="2" charset="-78"/>
              </a:rPr>
              <a:t>17- منابع  : </a:t>
            </a:r>
          </a:p>
          <a:p>
            <a:pPr algn="r" rtl="1"/>
            <a:endParaRPr lang="fa-IR" sz="2400" dirty="0"/>
          </a:p>
          <a:p>
            <a:pPr marL="342900" indent="-342900" algn="r" rtl="1">
              <a:buFont typeface="Wingdings" panose="05000000000000000000" pitchFamily="2" charset="2"/>
              <a:buChar char="v"/>
            </a:pPr>
            <a:r>
              <a:rPr lang="fa-IR" sz="2400" b="1" dirty="0">
                <a:cs typeface="B Nazanin" panose="00000400000000000000" pitchFamily="2" charset="-78"/>
              </a:rPr>
              <a:t>کتاب دستیار کارشناس مهندس علی خزاعی زاده و مهندس شهرزاد علیزاده، نشر پیک فرهنگ 1398 </a:t>
            </a:r>
          </a:p>
          <a:p>
            <a:pPr marL="342900" indent="-342900" algn="r" rtl="1">
              <a:buFont typeface="Wingdings" panose="05000000000000000000" pitchFamily="2" charset="2"/>
              <a:buChar char="v"/>
            </a:pPr>
            <a:r>
              <a:rPr lang="fa-IR" sz="2400" b="1" dirty="0">
                <a:cs typeface="B Nazanin" panose="00000400000000000000" pitchFamily="2" charset="-78"/>
              </a:rPr>
              <a:t>کتاب همراه کارشناس "  مهندس شاهرخ ابراهیمی قاجار ،نشر شاد رنگ 1395  </a:t>
            </a:r>
          </a:p>
          <a:p>
            <a:pPr marL="342900" indent="-342900" algn="r" rtl="1">
              <a:buFont typeface="Wingdings" panose="05000000000000000000" pitchFamily="2" charset="2"/>
              <a:buChar char="v"/>
            </a:pPr>
            <a:r>
              <a:rPr lang="fa-IR" sz="2400" b="1" dirty="0">
                <a:cs typeface="B Nazanin" panose="00000400000000000000" pitchFamily="2" charset="-78"/>
              </a:rPr>
              <a:t>بررسی تحلیلی قیمت عرصه و اعیانی املاک زمین و ساختمان مسکونی و غیر مسکونی  مهندس محمد مسعود علیزاده خرازی نشر میزان                                                                                          </a:t>
            </a:r>
          </a:p>
          <a:p>
            <a:pPr marL="342900" indent="-342900" algn="r" rtl="1">
              <a:buFont typeface="Wingdings" panose="05000000000000000000" pitchFamily="2" charset="2"/>
              <a:buChar char="v"/>
            </a:pPr>
            <a:r>
              <a:rPr lang="fa-IR" sz="2400" b="1" dirty="0">
                <a:cs typeface="B Nazanin" panose="00000400000000000000" pitchFamily="2" charset="-78"/>
              </a:rPr>
              <a:t>"ترمينولوژي حقوق"، دكتر جعفري لنگرودي، محمدجعفر (1372)، </a:t>
            </a:r>
            <a:r>
              <a:rPr lang="fa-IR" sz="2000" b="1" dirty="0">
                <a:cs typeface="B Nazanin" panose="00000400000000000000" pitchFamily="2" charset="-78"/>
              </a:rPr>
              <a:t>انتشارات گنج دانش، تهران، چاپ ششم.</a:t>
            </a:r>
          </a:p>
          <a:p>
            <a:pPr marL="342900" indent="-342900" algn="r" rtl="1">
              <a:buFont typeface="Wingdings" panose="05000000000000000000" pitchFamily="2" charset="2"/>
              <a:buChar char="v"/>
            </a:pPr>
            <a:r>
              <a:rPr lang="fa-IR" sz="2400" b="1" dirty="0">
                <a:cs typeface="B Nazanin" panose="00000400000000000000" pitchFamily="2" charset="-78"/>
              </a:rPr>
              <a:t>مقاله "تعریف قیمت روز ازمنظر کارشناسی رسمی </a:t>
            </a:r>
            <a:r>
              <a:rPr lang="fa-IR" sz="2000" b="1" dirty="0">
                <a:cs typeface="B Nazanin" panose="00000400000000000000" pitchFamily="2" charset="-78"/>
              </a:rPr>
              <a:t>" </a:t>
            </a:r>
            <a:r>
              <a:rPr lang="fa-IR" sz="2400" b="1" dirty="0">
                <a:cs typeface="B Nazanin" panose="00000400000000000000" pitchFamily="2" charset="-78"/>
              </a:rPr>
              <a:t>مهندس محمد مسعود علیزاده خرازی </a:t>
            </a:r>
            <a:r>
              <a:rPr lang="fa-IR" sz="2000" b="1" dirty="0">
                <a:cs typeface="B Nazanin" panose="00000400000000000000" pitchFamily="2" charset="-78"/>
              </a:rPr>
              <a:t>،</a:t>
            </a:r>
            <a:r>
              <a:rPr lang="fa-IR" b="1" dirty="0">
                <a:cs typeface="B Nazanin" panose="00000400000000000000" pitchFamily="2" charset="-78"/>
              </a:rPr>
              <a:t>شماره 4 فروردین اردیبهشت 1398مجله کارشناس دو ماهانه شورایعالی کارشناسان رسمی  </a:t>
            </a:r>
          </a:p>
          <a:p>
            <a:pPr marL="0" indent="0" algn="ctr">
              <a:buNone/>
            </a:pPr>
            <a:endParaRPr lang="en-US" dirty="0"/>
          </a:p>
          <a:p>
            <a:pPr marL="0" indent="0">
              <a:buNone/>
            </a:pPr>
            <a:r>
              <a:rPr lang="fa-IR" dirty="0"/>
              <a:t> </a:t>
            </a:r>
            <a:endParaRPr lang="en-US" dirty="0"/>
          </a:p>
          <a:p>
            <a:pPr marL="0" indent="0">
              <a:buNone/>
            </a:pPr>
            <a:endParaRPr lang="fa-IR" dirty="0"/>
          </a:p>
        </p:txBody>
      </p:sp>
    </p:spTree>
    <p:extLst>
      <p:ext uri="{BB962C8B-B14F-4D97-AF65-F5344CB8AC3E}">
        <p14:creationId xmlns:p14="http://schemas.microsoft.com/office/powerpoint/2010/main" val="13350158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1AA278E-321B-402A-974A-BE5DB3C9A35A}"/>
              </a:ext>
            </a:extLst>
          </p:cNvPr>
          <p:cNvSpPr>
            <a:spLocks noGrp="1"/>
          </p:cNvSpPr>
          <p:nvPr>
            <p:ph idx="1"/>
          </p:nvPr>
        </p:nvSpPr>
        <p:spPr>
          <a:xfrm>
            <a:off x="677863" y="1162976"/>
            <a:ext cx="8596312" cy="4879050"/>
          </a:xfrm>
        </p:spPr>
        <p:txBody>
          <a:bodyPr>
            <a:normAutofit/>
          </a:bodyPr>
          <a:lstStyle/>
          <a:p>
            <a:pPr marL="342900" indent="-342900" algn="r" rtl="1">
              <a:buFont typeface="Wingdings" panose="05000000000000000000" pitchFamily="2" charset="2"/>
              <a:buChar char="v"/>
            </a:pPr>
            <a:r>
              <a:rPr lang="fa-IR" sz="2000" b="1" dirty="0">
                <a:cs typeface="B Nazanin" panose="00000400000000000000" pitchFamily="2" charset="-78"/>
              </a:rPr>
              <a:t>مستندات کتبی- تجربی و گزارشات کارشناسی مهندس علی خزاعی زاده</a:t>
            </a:r>
          </a:p>
          <a:p>
            <a:pPr marL="342900" indent="-342900" algn="r" rtl="1">
              <a:buFont typeface="Wingdings" panose="05000000000000000000" pitchFamily="2" charset="2"/>
              <a:buChar char="v"/>
            </a:pPr>
            <a:r>
              <a:rPr lang="fa-IR" sz="2000" b="1" dirty="0">
                <a:cs typeface="B Nazanin" panose="00000400000000000000" pitchFamily="2" charset="-78"/>
              </a:rPr>
              <a:t>کلیه نشریات،فایل هاومقالات دردسترس کارشناسی وکارشناس رسمی (فیزیکی یا اینترنتی) </a:t>
            </a:r>
          </a:p>
          <a:p>
            <a:pPr marL="0" indent="0" algn="r" rtl="1">
              <a:buNone/>
            </a:pPr>
            <a:r>
              <a:rPr lang="fa-IR" sz="2000" b="1" dirty="0">
                <a:cs typeface="B Nazanin" panose="00000400000000000000" pitchFamily="2" charset="-78"/>
              </a:rPr>
              <a:t>    قانون شهرداری ها-قانون تملک آپارتمان</a:t>
            </a:r>
          </a:p>
          <a:p>
            <a:pPr marL="342900" indent="-342900" algn="r" rtl="1">
              <a:buFont typeface="Wingdings" panose="05000000000000000000" pitchFamily="2" charset="2"/>
              <a:buChar char="v"/>
            </a:pPr>
            <a:r>
              <a:rPr lang="fa-IR" sz="2000" b="1" dirty="0">
                <a:cs typeface="B Nazanin" panose="00000400000000000000" pitchFamily="2" charset="-78"/>
              </a:rPr>
              <a:t>مقالات حقوقی ، فنی ،کاربردی وکارشناسی متعدد دیگر </a:t>
            </a:r>
          </a:p>
          <a:p>
            <a:pPr marL="342900" indent="-342900" algn="r" rtl="1">
              <a:buFont typeface="Wingdings" panose="05000000000000000000" pitchFamily="2" charset="2"/>
              <a:buChar char="v"/>
            </a:pPr>
            <a:r>
              <a:rPr lang="fa-IR" sz="2000" b="1" dirty="0">
                <a:cs typeface="B Nazanin" panose="00000400000000000000" pitchFamily="2" charset="-78"/>
              </a:rPr>
              <a:t> کانال تلگرامی نکات کاربردی و مهم کارشناسی بامدیریت مهندس خزاعی راده  </a:t>
            </a:r>
          </a:p>
          <a:p>
            <a:pPr algn="r" rtl="1"/>
            <a:r>
              <a:rPr lang="fa-IR" sz="2000" b="1" dirty="0">
                <a:cs typeface="B Nazanin" panose="00000400000000000000" pitchFamily="2" charset="-78"/>
              </a:rPr>
              <a:t>  </a:t>
            </a:r>
            <a:r>
              <a:rPr lang="en-US" sz="2000" b="1" dirty="0">
                <a:cs typeface="B Nazanin" panose="00000400000000000000" pitchFamily="2" charset="-78"/>
              </a:rPr>
              <a:t>t.me/</a:t>
            </a:r>
            <a:r>
              <a:rPr lang="en-US" sz="2000" b="1" dirty="0" err="1">
                <a:cs typeface="B Nazanin" panose="00000400000000000000" pitchFamily="2" charset="-78"/>
              </a:rPr>
              <a:t>eatlaatekarshnaci</a:t>
            </a:r>
            <a:r>
              <a:rPr lang="en-US" sz="2000" b="1" dirty="0">
                <a:cs typeface="B Nazanin" panose="00000400000000000000" pitchFamily="2" charset="-78"/>
              </a:rPr>
              <a:t> </a:t>
            </a:r>
          </a:p>
          <a:p>
            <a:endParaRPr lang="en-US" dirty="0"/>
          </a:p>
        </p:txBody>
      </p:sp>
    </p:spTree>
    <p:extLst>
      <p:ext uri="{BB962C8B-B14F-4D97-AF65-F5344CB8AC3E}">
        <p14:creationId xmlns:p14="http://schemas.microsoft.com/office/powerpoint/2010/main" val="7809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6032"/>
            <a:ext cx="8596668" cy="6303263"/>
          </a:xfrm>
        </p:spPr>
        <p:txBody>
          <a:bodyPr>
            <a:normAutofit fontScale="77500" lnSpcReduction="20000"/>
          </a:bodyPr>
          <a:lstStyle/>
          <a:p>
            <a:pPr marL="0" indent="0">
              <a:buNone/>
            </a:pPr>
            <a:endParaRPr lang="fa-IR" sz="2800" b="1" dirty="0">
              <a:cs typeface="B Nazanin" panose="00000400000000000000" pitchFamily="2" charset="-78"/>
            </a:endParaRPr>
          </a:p>
          <a:p>
            <a:pPr>
              <a:buFont typeface="Wingdings" panose="05000000000000000000" pitchFamily="2" charset="2"/>
              <a:buChar char="Ø"/>
            </a:pPr>
            <a:endParaRPr lang="fa-IR" sz="2800" b="1" dirty="0">
              <a:cs typeface="B Nazanin" panose="00000400000000000000" pitchFamily="2" charset="-78"/>
            </a:endParaRPr>
          </a:p>
          <a:p>
            <a:pPr marL="0" indent="0" algn="ctr" rtl="1">
              <a:buNone/>
            </a:pPr>
            <a:r>
              <a:rPr lang="fa-IR" sz="3600" b="1" dirty="0">
                <a:solidFill>
                  <a:schemeClr val="tx1"/>
                </a:solidFill>
                <a:cs typeface="B Titr" panose="00000700000000000000" pitchFamily="2" charset="-78"/>
              </a:rPr>
              <a:t>ارائـه کننـده : </a:t>
            </a:r>
          </a:p>
          <a:p>
            <a:pPr marL="0" indent="0" algn="ctr" rtl="1">
              <a:buNone/>
            </a:pPr>
            <a:endParaRPr lang="fa-IR" sz="3200" b="1" dirty="0">
              <a:solidFill>
                <a:schemeClr val="tx1"/>
              </a:solidFill>
              <a:cs typeface="B Titr" panose="00000700000000000000" pitchFamily="2" charset="-78"/>
            </a:endParaRPr>
          </a:p>
          <a:p>
            <a:pPr marL="0" indent="0" algn="ctr" rtl="1">
              <a:buNone/>
            </a:pPr>
            <a:r>
              <a:rPr lang="fa-IR" sz="3600" b="1" dirty="0">
                <a:solidFill>
                  <a:schemeClr val="tx1"/>
                </a:solidFill>
                <a:cs typeface="B Titr" panose="00000700000000000000" pitchFamily="2" charset="-78"/>
              </a:rPr>
              <a:t>مهندس علـی خـزاعی زاده کـارشنـاس رسمی</a:t>
            </a:r>
          </a:p>
          <a:p>
            <a:pPr marL="0" indent="0" algn="ctr" rtl="1">
              <a:buNone/>
            </a:pPr>
            <a:endParaRPr lang="fa-IR" sz="3600" b="1" dirty="0">
              <a:solidFill>
                <a:schemeClr val="tx1"/>
              </a:solidFill>
              <a:cs typeface="B Titr" panose="00000700000000000000" pitchFamily="2" charset="-78"/>
            </a:endParaRPr>
          </a:p>
          <a:p>
            <a:pPr marL="0" indent="0" algn="ctr" rtl="1">
              <a:buNone/>
            </a:pPr>
            <a:r>
              <a:rPr lang="fa-IR" sz="3600" b="1" dirty="0">
                <a:solidFill>
                  <a:schemeClr val="tx1"/>
                </a:solidFill>
                <a:cs typeface="B Titr" panose="00000700000000000000" pitchFamily="2" charset="-78"/>
              </a:rPr>
              <a:t> دادگستـری کانون تهـران – رشتـه راه وساختمـان </a:t>
            </a:r>
          </a:p>
          <a:p>
            <a:pPr marL="0" indent="0" algn="ctr" rtl="1">
              <a:buNone/>
            </a:pPr>
            <a:endParaRPr lang="en-US" sz="3600" dirty="0">
              <a:solidFill>
                <a:schemeClr val="tx1"/>
              </a:solidFill>
              <a:cs typeface="B Titr" panose="00000700000000000000" pitchFamily="2" charset="-78"/>
            </a:endParaRPr>
          </a:p>
          <a:p>
            <a:pPr marL="0" indent="0" algn="ctr" rtl="1">
              <a:buNone/>
            </a:pPr>
            <a:r>
              <a:rPr lang="fa-IR" sz="3600" b="1" dirty="0">
                <a:solidFill>
                  <a:schemeClr val="tx1"/>
                </a:solidFill>
                <a:cs typeface="B Nazanin" panose="00000400000000000000" pitchFamily="2" charset="-78"/>
              </a:rPr>
              <a:t> </a:t>
            </a:r>
            <a:r>
              <a:rPr lang="fa-IR" sz="3200" b="1" dirty="0">
                <a:solidFill>
                  <a:schemeClr val="tx1"/>
                </a:solidFill>
                <a:cs typeface="B Titr" panose="00000700000000000000" pitchFamily="2" charset="-78"/>
              </a:rPr>
              <a:t>کانـال تلگـرامی نکـات کـاربـردی و مهـم کـارشنـاسی</a:t>
            </a:r>
          </a:p>
          <a:p>
            <a:pPr marL="0" indent="0" algn="ctr" rtl="1">
              <a:buNone/>
            </a:pPr>
            <a:r>
              <a:rPr lang="fa-IR" sz="3200" b="1" dirty="0">
                <a:solidFill>
                  <a:schemeClr val="tx1"/>
                </a:solidFill>
                <a:cs typeface="B Titr" panose="00000700000000000000" pitchFamily="2" charset="-78"/>
              </a:rPr>
              <a:t> </a:t>
            </a:r>
          </a:p>
          <a:p>
            <a:pPr marL="0" indent="0" algn="ctr">
              <a:buNone/>
            </a:pPr>
            <a:r>
              <a:rPr lang="en-US" sz="3200" b="1" dirty="0">
                <a:solidFill>
                  <a:schemeClr val="tx1"/>
                </a:solidFill>
                <a:cs typeface="B Titr" panose="00000700000000000000" pitchFamily="2" charset="-78"/>
              </a:rPr>
              <a:t>http://</a:t>
            </a:r>
            <a:r>
              <a:rPr lang="fa-IR" sz="3200" b="1" dirty="0">
                <a:solidFill>
                  <a:schemeClr val="tx1"/>
                </a:solidFill>
                <a:cs typeface="B Titr" panose="00000700000000000000" pitchFamily="2" charset="-78"/>
              </a:rPr>
              <a:t> </a:t>
            </a:r>
            <a:r>
              <a:rPr lang="en-US" sz="3200" b="1" dirty="0">
                <a:solidFill>
                  <a:schemeClr val="tx1"/>
                </a:solidFill>
                <a:cs typeface="B Titr" panose="00000700000000000000" pitchFamily="2" charset="-78"/>
              </a:rPr>
              <a:t>t.me/</a:t>
            </a:r>
            <a:r>
              <a:rPr lang="en-US" sz="3200" b="1" dirty="0" err="1">
                <a:solidFill>
                  <a:schemeClr val="tx1"/>
                </a:solidFill>
                <a:cs typeface="B Titr" panose="00000700000000000000" pitchFamily="2" charset="-78"/>
              </a:rPr>
              <a:t>eatlaatekarshnaci</a:t>
            </a:r>
            <a:endParaRPr lang="en-US" sz="3200" b="1" dirty="0">
              <a:solidFill>
                <a:schemeClr val="tx1"/>
              </a:solidFill>
              <a:cs typeface="B Titr" panose="00000700000000000000" pitchFamily="2" charset="-78"/>
            </a:endParaRPr>
          </a:p>
          <a:p>
            <a:pPr marL="0" indent="0" algn="ctr" rtl="1">
              <a:buNone/>
            </a:pPr>
            <a:endParaRPr lang="en-US" sz="3200" dirty="0">
              <a:solidFill>
                <a:schemeClr val="tx1"/>
              </a:solidFill>
              <a:cs typeface="B Titr" panose="00000700000000000000" pitchFamily="2" charset="-78"/>
            </a:endParaRPr>
          </a:p>
          <a:p>
            <a:pPr marL="0" indent="0" algn="ctr" rtl="1">
              <a:buNone/>
            </a:pPr>
            <a:r>
              <a:rPr lang="fa-IR" sz="3200" b="1" dirty="0">
                <a:solidFill>
                  <a:schemeClr val="tx1"/>
                </a:solidFill>
                <a:cs typeface="B Titr" panose="00000700000000000000" pitchFamily="2" charset="-78"/>
              </a:rPr>
              <a:t>شمـاره همـراه :    09123134397</a:t>
            </a:r>
            <a:endParaRPr lang="en-US" sz="3200" dirty="0">
              <a:solidFill>
                <a:schemeClr val="tx1"/>
              </a:solidFill>
              <a:cs typeface="B Titr" panose="00000700000000000000" pitchFamily="2" charset="-78"/>
            </a:endParaRPr>
          </a:p>
          <a:p>
            <a:pPr marL="0" indent="0" algn="ctr">
              <a:buNone/>
            </a:pPr>
            <a:r>
              <a:rPr lang="fa-IR" sz="3200" b="1" dirty="0">
                <a:cs typeface="B Nazanin" panose="00000400000000000000" pitchFamily="2" charset="-78"/>
              </a:rPr>
              <a:t> </a:t>
            </a:r>
            <a:endParaRPr lang="en-US" sz="3200" dirty="0">
              <a:cs typeface="B Nazanin" panose="00000400000000000000" pitchFamily="2" charset="-78"/>
            </a:endParaRPr>
          </a:p>
          <a:p>
            <a:pPr marL="0" indent="0">
              <a:buNone/>
            </a:pPr>
            <a:endParaRPr lang="fa-IR" dirty="0"/>
          </a:p>
        </p:txBody>
      </p:sp>
    </p:spTree>
    <p:extLst>
      <p:ext uri="{BB962C8B-B14F-4D97-AF65-F5344CB8AC3E}">
        <p14:creationId xmlns:p14="http://schemas.microsoft.com/office/powerpoint/2010/main" val="505110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785A4-3AFA-48F2-91A7-D905453E1439}"/>
              </a:ext>
            </a:extLst>
          </p:cNvPr>
          <p:cNvSpPr>
            <a:spLocks noGrp="1"/>
          </p:cNvSpPr>
          <p:nvPr>
            <p:ph idx="1"/>
          </p:nvPr>
        </p:nvSpPr>
        <p:spPr>
          <a:xfrm>
            <a:off x="106532" y="2169467"/>
            <a:ext cx="9516861" cy="3880773"/>
          </a:xfrm>
        </p:spPr>
        <p:txBody>
          <a:bodyPr>
            <a:normAutofit/>
          </a:bodyPr>
          <a:lstStyle/>
          <a:p>
            <a:pPr marL="0" indent="0">
              <a:buNone/>
            </a:pPr>
            <a:endParaRPr lang="fa-IR" sz="3200" dirty="0">
              <a:solidFill>
                <a:schemeClr val="tx1"/>
              </a:solidFill>
              <a:cs typeface="B Titr" panose="00000700000000000000" pitchFamily="2" charset="-78"/>
            </a:endParaRPr>
          </a:p>
          <a:p>
            <a:pPr marL="0" indent="0">
              <a:buNone/>
            </a:pPr>
            <a:endParaRPr lang="fa-IR" sz="3200" dirty="0">
              <a:solidFill>
                <a:schemeClr val="tx1"/>
              </a:solidFill>
              <a:cs typeface="B Titr" panose="00000700000000000000" pitchFamily="2" charset="-78"/>
            </a:endParaRPr>
          </a:p>
          <a:p>
            <a:pPr marL="0" indent="0">
              <a:buNone/>
            </a:pPr>
            <a:r>
              <a:rPr lang="fa-IR" sz="3600" dirty="0">
                <a:solidFill>
                  <a:schemeClr val="tx1"/>
                </a:solidFill>
                <a:cs typeface="B Titr" panose="00000700000000000000" pitchFamily="2" charset="-78"/>
              </a:rPr>
              <a:t>با تشکر از توجه شما سروران محترم و فرهیختگان گرامی</a:t>
            </a:r>
            <a:endParaRPr lang="en-US" sz="3600" dirty="0"/>
          </a:p>
        </p:txBody>
      </p:sp>
    </p:spTree>
    <p:extLst>
      <p:ext uri="{BB962C8B-B14F-4D97-AF65-F5344CB8AC3E}">
        <p14:creationId xmlns:p14="http://schemas.microsoft.com/office/powerpoint/2010/main" val="412770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E73E90D-39B3-4395-A91A-4B75175E312F}"/>
              </a:ext>
            </a:extLst>
          </p:cNvPr>
          <p:cNvSpPr>
            <a:spLocks noGrp="1"/>
          </p:cNvSpPr>
          <p:nvPr>
            <p:ph idx="1"/>
          </p:nvPr>
        </p:nvSpPr>
        <p:spPr>
          <a:xfrm>
            <a:off x="248576" y="273377"/>
            <a:ext cx="9272496" cy="5768649"/>
          </a:xfrm>
        </p:spPr>
        <p:txBody>
          <a:bodyPr>
            <a:normAutofit fontScale="62500" lnSpcReduction="20000"/>
          </a:bodyPr>
          <a:lstStyle/>
          <a:p>
            <a:pPr marL="0" indent="0" algn="r" rtl="1">
              <a:buFont typeface="Wingdings 3" charset="2"/>
              <a:buNone/>
            </a:pPr>
            <a:r>
              <a:rPr lang="fa-IR" sz="4500" b="1" dirty="0">
                <a:cs typeface="B Titr" panose="00000700000000000000" pitchFamily="2" charset="-78"/>
              </a:rPr>
              <a:t>        نکته مهم :</a:t>
            </a:r>
          </a:p>
          <a:p>
            <a:pPr marL="0" indent="0" algn="ctr" rtl="1">
              <a:buFont typeface="Wingdings 3" charset="2"/>
              <a:buNone/>
            </a:pPr>
            <a:endParaRPr lang="fa-IR" sz="3800" b="1" dirty="0">
              <a:cs typeface="B Titr" panose="00000700000000000000" pitchFamily="2" charset="-78"/>
            </a:endParaRPr>
          </a:p>
          <a:p>
            <a:pPr marL="0" indent="0" algn="ctr" rtl="1">
              <a:buFont typeface="Wingdings 3" charset="2"/>
              <a:buNone/>
            </a:pPr>
            <a:endParaRPr lang="fa-IR" sz="2600" b="1" dirty="0">
              <a:cs typeface="B Titr" panose="00000700000000000000" pitchFamily="2" charset="-78"/>
            </a:endParaRPr>
          </a:p>
          <a:p>
            <a:pPr marL="0" indent="0" algn="ctr" rtl="1">
              <a:buFont typeface="Wingdings 3" charset="2"/>
              <a:buNone/>
            </a:pPr>
            <a:r>
              <a:rPr lang="fa-IR" sz="4500" b="1" dirty="0">
                <a:cs typeface="B Titr" panose="00000700000000000000" pitchFamily="2" charset="-78"/>
              </a:rPr>
              <a:t>ما کارشناسان باید حقوقی فکر کنیم ؛ </a:t>
            </a:r>
          </a:p>
          <a:p>
            <a:pPr marL="0" indent="0" algn="ctr" rtl="1">
              <a:buFont typeface="Wingdings 3" charset="2"/>
              <a:buNone/>
            </a:pPr>
            <a:endParaRPr lang="fa-IR" sz="4500" b="1" dirty="0">
              <a:cs typeface="B Titr" panose="00000700000000000000" pitchFamily="2" charset="-78"/>
            </a:endParaRPr>
          </a:p>
          <a:p>
            <a:pPr marL="0" indent="0" algn="ctr" rtl="1">
              <a:buFont typeface="Wingdings 3" charset="2"/>
              <a:buNone/>
            </a:pPr>
            <a:r>
              <a:rPr lang="fa-IR" sz="4500" b="1" dirty="0">
                <a:cs typeface="B Titr" panose="00000700000000000000" pitchFamily="2" charset="-78"/>
              </a:rPr>
              <a:t>ولی فنی بنویسیم </a:t>
            </a:r>
            <a:r>
              <a:rPr lang="fa-IR" sz="3800" b="1" dirty="0">
                <a:cs typeface="B Titr" panose="00000700000000000000" pitchFamily="2" charset="-78"/>
              </a:rPr>
              <a:t>.</a:t>
            </a:r>
          </a:p>
          <a:p>
            <a:pPr marL="0" indent="0" algn="ctr" rtl="1">
              <a:buFont typeface="Wingdings 3" charset="2"/>
              <a:buNone/>
            </a:pPr>
            <a:endParaRPr lang="fa-IR" sz="3800" b="1" dirty="0">
              <a:cs typeface="B Titr" panose="00000700000000000000" pitchFamily="2" charset="-78"/>
            </a:endParaRPr>
          </a:p>
          <a:p>
            <a:pPr marL="0" indent="0" algn="ctr" rtl="1">
              <a:buFont typeface="Wingdings 3" charset="2"/>
              <a:buNone/>
            </a:pPr>
            <a:endParaRPr lang="fa-IR" sz="3800" b="1" dirty="0">
              <a:cs typeface="B Titr" panose="00000700000000000000" pitchFamily="2" charset="-78"/>
            </a:endParaRPr>
          </a:p>
          <a:p>
            <a:pPr marL="0" indent="0" algn="ctr" rtl="1">
              <a:buFont typeface="Wingdings 3" charset="2"/>
              <a:buNone/>
            </a:pPr>
            <a:r>
              <a:rPr lang="fa-IR" sz="3800" b="1" dirty="0">
                <a:cs typeface="B Titr" panose="00000700000000000000" pitchFamily="2" charset="-78"/>
              </a:rPr>
              <a:t>یعنی ما باید قوانین و مقررات مرتبط با امورکارشناسی خود را به اندازه نیازمان بدانیم  </a:t>
            </a:r>
          </a:p>
          <a:p>
            <a:pPr marL="0" indent="0" algn="ctr" rtl="1">
              <a:buFont typeface="Wingdings 3" charset="2"/>
              <a:buNone/>
            </a:pPr>
            <a:r>
              <a:rPr lang="fa-IR" sz="3800" b="1" dirty="0">
                <a:cs typeface="B Titr" panose="00000700000000000000" pitchFamily="2" charset="-78"/>
              </a:rPr>
              <a:t> </a:t>
            </a:r>
          </a:p>
          <a:p>
            <a:pPr marL="0" indent="0" algn="ctr" rtl="1">
              <a:buFont typeface="Wingdings 3" charset="2"/>
              <a:buNone/>
            </a:pPr>
            <a:endParaRPr lang="fa-IR" sz="3800" b="1" dirty="0">
              <a:cs typeface="B Titr" panose="00000700000000000000" pitchFamily="2" charset="-78"/>
            </a:endParaRPr>
          </a:p>
          <a:p>
            <a:pPr marL="0" indent="0" algn="ctr" rtl="1">
              <a:buFont typeface="Wingdings 3" charset="2"/>
              <a:buNone/>
            </a:pPr>
            <a:r>
              <a:rPr lang="fa-IR" sz="3800" b="1" dirty="0">
                <a:cs typeface="B Titr" panose="00000700000000000000" pitchFamily="2" charset="-78"/>
              </a:rPr>
              <a:t>تا با بتوانیم یک نظریه کارشناسی جامع ، کامل ،مستند ، مستدل و منجز ارائه کنیم</a:t>
            </a:r>
            <a:r>
              <a:rPr lang="fa-IR" sz="1800" b="1" dirty="0">
                <a:cs typeface="B Titr" panose="00000700000000000000" pitchFamily="2" charset="-78"/>
              </a:rPr>
              <a:t>.</a:t>
            </a:r>
          </a:p>
          <a:p>
            <a:endParaRPr lang="en-US" dirty="0"/>
          </a:p>
        </p:txBody>
      </p:sp>
    </p:spTree>
    <p:extLst>
      <p:ext uri="{BB962C8B-B14F-4D97-AF65-F5344CB8AC3E}">
        <p14:creationId xmlns:p14="http://schemas.microsoft.com/office/powerpoint/2010/main" val="59295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1325" y="683581"/>
            <a:ext cx="9152473" cy="6601807"/>
          </a:xfrm>
          <a:prstGeom prst="rect">
            <a:avLst/>
          </a:prstGeom>
          <a:noFill/>
        </p:spPr>
        <p:txBody>
          <a:bodyPr wrap="square" rtlCol="1">
            <a:spAutoFit/>
          </a:bodyPr>
          <a:lstStyle/>
          <a:p>
            <a:r>
              <a:rPr lang="fa-IR" sz="28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cs typeface="B Nazanin" panose="00000400000000000000" pitchFamily="2" charset="-78"/>
              </a:rPr>
              <a:t> </a:t>
            </a:r>
            <a:r>
              <a:rPr lang="fa-IR" sz="3600" dirty="0">
                <a:cs typeface="B Titr" panose="00000700000000000000" pitchFamily="2" charset="-78"/>
              </a:rPr>
              <a:t>1-آشنایی با نکـات ثبتی سنـد مالکیت:</a:t>
            </a:r>
          </a:p>
          <a:p>
            <a:endParaRPr lang="fa-IR" sz="3600" dirty="0">
              <a:cs typeface="B Titr" panose="00000700000000000000" pitchFamily="2" charset="-78"/>
            </a:endParaRPr>
          </a:p>
          <a:p>
            <a:r>
              <a:rPr lang="fa-IR" sz="32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cs typeface="B Titr" panose="00000700000000000000" pitchFamily="2" charset="-78"/>
              </a:rPr>
              <a:t> </a:t>
            </a:r>
            <a:r>
              <a:rPr lang="fa-IR" sz="1800" dirty="0">
                <a:effectLst/>
                <a:latin typeface="Times New Roman" panose="02020603050405020304" pitchFamily="18" charset="0"/>
                <a:ea typeface="Calibri" panose="020F0502020204030204" pitchFamily="34" charset="0"/>
                <a:cs typeface="B Nazanin" panose="00000400000000000000" pitchFamily="2" charset="-78"/>
              </a:rPr>
              <a:t>طبق ماده 1248 قانون مدنی سند عبارت است از هر نوشته که در مقام دعوی یا دفاع قابل استناد باشد</a:t>
            </a:r>
          </a:p>
          <a:p>
            <a:endParaRPr lang="fa-IR" b="1" dirty="0">
              <a:ln w="22225">
                <a:solidFill>
                  <a:schemeClr val="accent2"/>
                </a:solidFill>
                <a:prstDash val="solid"/>
              </a:ln>
              <a:solidFill>
                <a:schemeClr val="accent2">
                  <a:lumMod val="40000"/>
                  <a:lumOff val="60000"/>
                </a:schemeClr>
              </a:solidFill>
              <a:latin typeface="Times New Roman" panose="02020603050405020304" pitchFamily="18" charset="0"/>
              <a:cs typeface="B Nazanin" panose="00000400000000000000" pitchFamily="2" charset="-78"/>
            </a:endParaRPr>
          </a:p>
          <a:p>
            <a:r>
              <a:rPr lang="fa-IR" sz="1800" dirty="0">
                <a:effectLst/>
                <a:latin typeface="Times New Roman" panose="02020603050405020304" pitchFamily="18" charset="0"/>
                <a:ea typeface="Calibri" panose="020F0502020204030204" pitchFamily="34" charset="0"/>
                <a:cs typeface="B Nazanin" panose="00000400000000000000" pitchFamily="2" charset="-78"/>
              </a:rPr>
              <a:t>دراسنادمالکیت دفترچه ایی و تک برگ ؛ مشخصات ثبتی ملک شامل :</a:t>
            </a:r>
          </a:p>
          <a:p>
            <a:endParaRPr lang="fa-IR" dirty="0">
              <a:latin typeface="Times New Roman" panose="02020603050405020304" pitchFamily="18" charset="0"/>
              <a:ea typeface="Calibri" panose="020F0502020204030204" pitchFamily="34" charset="0"/>
              <a:cs typeface="B Nazanin" panose="00000400000000000000" pitchFamily="2" charset="-78"/>
            </a:endParaRPr>
          </a:p>
          <a:p>
            <a:r>
              <a:rPr lang="fa-IR" sz="1800" dirty="0">
                <a:effectLst/>
                <a:latin typeface="Times New Roman" panose="02020603050405020304" pitchFamily="18" charset="0"/>
                <a:ea typeface="Calibri" panose="020F0502020204030204" pitchFamily="34" charset="0"/>
                <a:cs typeface="B Nazanin" panose="00000400000000000000" pitchFamily="2" charset="-78"/>
              </a:rPr>
              <a:t>در کادر مشخصات ملک، بخش ثبتی، شماره فرعی، اصلی، بخش ثبتی شماره ملک، مساحت ملک، ، تاریخ ثبت و شماره دفتر املاک، صفحه و شماره ثبت ملک، نوع ملک، کاربری، میزان مالکیت، شماره سریال و نام نام خانوادگی مالک  قیدشده است .</a:t>
            </a:r>
          </a:p>
          <a:p>
            <a:endParaRPr lang="fa-IR" dirty="0">
              <a:latin typeface="Times New Roman" panose="02020603050405020304" pitchFamily="18" charset="0"/>
              <a:cs typeface="B Nazanin" panose="00000400000000000000" pitchFamily="2" charset="-78"/>
            </a:endParaRPr>
          </a:p>
          <a:p>
            <a:r>
              <a:rPr lang="fa-IR" dirty="0">
                <a:latin typeface="Times New Roman" panose="02020603050405020304" pitchFamily="18" charset="0"/>
                <a:cs typeface="B Nazanin" panose="00000400000000000000" pitchFamily="2" charset="-78"/>
              </a:rPr>
              <a:t>ولی درسندتک برک مشخصات بیشاری شامل :بلوک، طبقه،  نشانی و کد پستی کد ملی، محل صدور، تاریخ تولد، تابعیت و نوع و میزان مالکیت، مستند مالکیت قید شده است . و دارای هلوگرام خاص ثبت می باشد. </a:t>
            </a:r>
          </a:p>
          <a:p>
            <a:endParaRPr lang="en-US" dirty="0">
              <a:latin typeface="Times New Roman" panose="02020603050405020304" pitchFamily="18" charset="0"/>
              <a:cs typeface="B Nazanin" panose="00000400000000000000" pitchFamily="2" charset="-78"/>
            </a:endParaRPr>
          </a:p>
          <a:p>
            <a:r>
              <a:rPr lang="fa-IR" sz="1800" dirty="0">
                <a:effectLst/>
                <a:latin typeface="Times New Roman" panose="02020603050405020304" pitchFamily="18" charset="0"/>
                <a:ea typeface="Calibri" panose="020F0502020204030204" pitchFamily="34" charset="0"/>
                <a:cs typeface="B Nazanin" panose="00000400000000000000" pitchFamily="2" charset="-78"/>
              </a:rPr>
              <a:t>و </a:t>
            </a:r>
            <a:r>
              <a:rPr lang="fa-IR" sz="1800" b="1" dirty="0">
                <a:effectLst/>
                <a:latin typeface="Times New Roman" panose="02020603050405020304" pitchFamily="18" charset="0"/>
                <a:ea typeface="Calibri" panose="020F0502020204030204" pitchFamily="34" charset="0"/>
                <a:cs typeface="B Nazanin" panose="00000400000000000000" pitchFamily="2" charset="-78"/>
              </a:rPr>
              <a:t>شماره سریال سند و یا شناسه یکتا و رمز تصدیق</a:t>
            </a:r>
            <a:r>
              <a:rPr lang="fa-IR" sz="1800" dirty="0">
                <a:effectLst/>
                <a:latin typeface="Times New Roman" panose="02020603050405020304" pitchFamily="18" charset="0"/>
                <a:ea typeface="Calibri" panose="020F0502020204030204" pitchFamily="34" charset="0"/>
                <a:cs typeface="B Nazanin" panose="00000400000000000000" pitchFamily="2" charset="-78"/>
              </a:rPr>
              <a:t>(قابل استعلام از سایت اداره ثبت)، و در سمت چپ آن استان و شهر و تاریخ صدور سند قید ‌شده است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fa-IR" sz="32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latin typeface="Times New Roman" panose="02020603050405020304" pitchFamily="18" charset="0"/>
              <a:cs typeface="B Nazanin" panose="00000400000000000000" pitchFamily="2" charset="-78"/>
            </a:endParaRPr>
          </a:p>
          <a:p>
            <a:endParaRPr lang="fa-IR" sz="32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latin typeface="Times New Roman" panose="02020603050405020304" pitchFamily="18" charset="0"/>
              <a:cs typeface="B Nazanin" panose="00000400000000000000" pitchFamily="2" charset="-78"/>
            </a:endParaRPr>
          </a:p>
          <a:p>
            <a:endParaRPr lang="fa-IR" sz="3200" b="1" dirty="0">
              <a:ln w="22225">
                <a:solidFill>
                  <a:schemeClr val="accent2"/>
                </a:solidFill>
                <a:prstDash val="solid"/>
              </a:ln>
              <a:solidFill>
                <a:schemeClr val="accent2">
                  <a:lumMod val="40000"/>
                  <a:lumOff val="60000"/>
                </a:schemeClr>
              </a:solidFill>
              <a:effectLst>
                <a:glow rad="101600">
                  <a:schemeClr val="accent2">
                    <a:satMod val="175000"/>
                    <a:alpha val="40000"/>
                  </a:schemeClr>
                </a:glow>
              </a:effectLst>
              <a:cs typeface="B Titr" panose="00000700000000000000" pitchFamily="2" charset="-78"/>
            </a:endParaRPr>
          </a:p>
          <a:p>
            <a:endParaRPr lang="fa-IR" sz="2500" b="1" dirty="0">
              <a:cs typeface="B Nazanin" panose="00000400000000000000" pitchFamily="2" charset="-78"/>
            </a:endParaRPr>
          </a:p>
        </p:txBody>
      </p:sp>
    </p:spTree>
    <p:extLst>
      <p:ext uri="{BB962C8B-B14F-4D97-AF65-F5344CB8AC3E}">
        <p14:creationId xmlns:p14="http://schemas.microsoft.com/office/powerpoint/2010/main" val="12139086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788</TotalTime>
  <Words>9687</Words>
  <Application>Microsoft Office PowerPoint</Application>
  <PresentationFormat>Widescreen</PresentationFormat>
  <Paragraphs>1012</Paragraphs>
  <Slides>77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77</vt:i4>
      </vt:variant>
    </vt:vector>
  </HeadingPairs>
  <TitlesOfParts>
    <vt:vector size="86" baseType="lpstr">
      <vt:lpstr>Arial</vt:lpstr>
      <vt:lpstr>B Nazanin</vt:lpstr>
      <vt:lpstr>B Titr</vt:lpstr>
      <vt:lpstr>Calibri</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borj-2</dc:creator>
  <cp:lastModifiedBy>ShemiraN</cp:lastModifiedBy>
  <cp:revision>64</cp:revision>
  <dcterms:created xsi:type="dcterms:W3CDTF">2019-11-17T10:34:25Z</dcterms:created>
  <dcterms:modified xsi:type="dcterms:W3CDTF">2024-01-13T19:32:17Z</dcterms:modified>
</cp:coreProperties>
</file>